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84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169AE-8863-4C83-B46A-4D22E55A821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3C9BB-6FC1-4D01-BC62-5654DB14F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98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C966-5F91-4906-8164-9022B29B4DF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CD9A-4757-4D13-B0EF-59242A507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C966-5F91-4906-8164-9022B29B4DF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CD9A-4757-4D13-B0EF-59242A507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C966-5F91-4906-8164-9022B29B4DF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CD9A-4757-4D13-B0EF-59242A507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0A129-17B2-4949-A387-12F909B07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C966-5F91-4906-8164-9022B29B4DF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CD9A-4757-4D13-B0EF-59242A507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C966-5F91-4906-8164-9022B29B4DF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CD9A-4757-4D13-B0EF-59242A507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C966-5F91-4906-8164-9022B29B4DF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CD9A-4757-4D13-B0EF-59242A507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C966-5F91-4906-8164-9022B29B4DF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CD9A-4757-4D13-B0EF-59242A507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C966-5F91-4906-8164-9022B29B4DF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CD9A-4757-4D13-B0EF-59242A507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C966-5F91-4906-8164-9022B29B4DF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CD9A-4757-4D13-B0EF-59242A507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C966-5F91-4906-8164-9022B29B4DF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CD9A-4757-4D13-B0EF-59242A507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C966-5F91-4906-8164-9022B29B4DF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CD9A-4757-4D13-B0EF-59242A507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1C966-5F91-4906-8164-9022B29B4DF2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2CD9A-4757-4D13-B0EF-59242A507E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Please get out a sheet of paper and number from 1-36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 will write your answers on your </a:t>
            </a:r>
            <a:r>
              <a:rPr lang="en-US" smtClean="0"/>
              <a:t>answer sheet!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solidFill>
                  <a:schemeClr val="bg1"/>
                </a:solidFill>
              </a:rPr>
              <a:t>Government </a:t>
            </a:r>
            <a:r>
              <a:rPr lang="en-US" sz="4000" b="1" dirty="0" smtClean="0">
                <a:solidFill>
                  <a:srgbClr val="660033"/>
                </a:solidFill>
              </a:rPr>
              <a:t/>
            </a:r>
            <a:br>
              <a:rPr lang="en-US" sz="4000" b="1" dirty="0" smtClean="0">
                <a:solidFill>
                  <a:srgbClr val="660033"/>
                </a:solidFill>
              </a:rPr>
            </a:b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1387475"/>
            <a:ext cx="8321675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/>
              <a:t>Which statement best describes how the grand jury protects individual citizens from abuses of power by elected officials?</a:t>
            </a:r>
          </a:p>
          <a:p>
            <a:r>
              <a:rPr lang="en-US" sz="1600" b="1"/>
              <a:t>	A. Citizens elected to public office cannot be accused of crimes without</a:t>
            </a:r>
          </a:p>
          <a:p>
            <a:r>
              <a:rPr lang="en-US" sz="1600" b="1"/>
              <a:t>	   a review of those charges by a grand jury.</a:t>
            </a:r>
          </a:p>
          <a:p>
            <a:r>
              <a:rPr lang="en-US" sz="1600" b="1"/>
              <a:t>	B.Citizens accused of crimes cannot be charged and tried without the</a:t>
            </a:r>
          </a:p>
          <a:p>
            <a:r>
              <a:rPr lang="en-US" sz="1600" b="1"/>
              <a:t>	    approval of the grand jury.</a:t>
            </a:r>
          </a:p>
          <a:p>
            <a:r>
              <a:rPr lang="en-US" sz="1600" b="1"/>
              <a:t>	C.Citizens cannot receive the death penalty in Georgia without a review</a:t>
            </a:r>
          </a:p>
          <a:p>
            <a:r>
              <a:rPr lang="en-US" sz="1600" b="1"/>
              <a:t>	   of their sentences by the grand jury.</a:t>
            </a:r>
          </a:p>
          <a:p>
            <a:r>
              <a:rPr lang="en-US" sz="1600" b="1"/>
              <a:t>	D.Citizens cannot be denied due process of law without approval of the</a:t>
            </a:r>
          </a:p>
          <a:p>
            <a:r>
              <a:rPr lang="en-US" sz="1600" b="1"/>
              <a:t>	   grand jury.</a:t>
            </a:r>
          </a:p>
          <a:p>
            <a:endParaRPr lang="en-US" sz="1600" b="1"/>
          </a:p>
          <a:p>
            <a:r>
              <a:rPr lang="en-US" sz="1600" b="1"/>
              <a:t>Juveniles in Georgia are not guaranteed the right to</a:t>
            </a:r>
          </a:p>
          <a:p>
            <a:r>
              <a:rPr lang="en-US" sz="1600" b="1"/>
              <a:t>	A. a fair trial.</a:t>
            </a:r>
          </a:p>
          <a:p>
            <a:r>
              <a:rPr lang="en-US" sz="1600" b="1"/>
              <a:t>	B. be protected from self-incrimination.</a:t>
            </a:r>
          </a:p>
          <a:p>
            <a:r>
              <a:rPr lang="en-US" sz="1600" b="1"/>
              <a:t>	C. an attorney.</a:t>
            </a:r>
          </a:p>
          <a:p>
            <a:r>
              <a:rPr lang="en-US" sz="1600" b="1"/>
              <a:t>	D. bail when being detained.</a:t>
            </a:r>
          </a:p>
          <a:p>
            <a:endParaRPr lang="en-US" sz="1600" b="1"/>
          </a:p>
          <a:p>
            <a:r>
              <a:rPr lang="en-US" sz="1600" b="1"/>
              <a:t>If the governor takes no action on a bill, it</a:t>
            </a:r>
          </a:p>
          <a:p>
            <a:r>
              <a:rPr lang="en-US" sz="1600" b="1"/>
              <a:t>	A. dies.</a:t>
            </a:r>
          </a:p>
          <a:p>
            <a:r>
              <a:rPr lang="en-US" sz="1600" b="1"/>
              <a:t>	B. is sent to the people for a vote.</a:t>
            </a:r>
          </a:p>
          <a:p>
            <a:r>
              <a:rPr lang="en-US" sz="1600" b="1"/>
              <a:t>	C. becomes law without a signature.</a:t>
            </a:r>
          </a:p>
          <a:p>
            <a:r>
              <a:rPr lang="en-US" sz="1600" b="1"/>
              <a:t>(19-21)	D. goes back to the legislature.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solidFill>
                  <a:schemeClr val="bg1"/>
                </a:solidFill>
              </a:rPr>
              <a:t>Government </a:t>
            </a:r>
            <a:r>
              <a:rPr lang="en-US" sz="4000" b="1" dirty="0" smtClean="0">
                <a:solidFill>
                  <a:srgbClr val="660033"/>
                </a:solidFill>
              </a:rPr>
              <a:t/>
            </a:r>
            <a:br>
              <a:rPr lang="en-US" sz="4000" b="1" dirty="0" smtClean="0">
                <a:solidFill>
                  <a:srgbClr val="660033"/>
                </a:solidFill>
              </a:rPr>
            </a:br>
            <a:endParaRPr lang="en-US" sz="4000" b="1" dirty="0" smtClean="0">
              <a:solidFill>
                <a:srgbClr val="660033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65125" y="1331913"/>
            <a:ext cx="8626475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Which description of a council-manager form of city government is </a:t>
            </a:r>
            <a:r>
              <a:rPr lang="en-US" b="1"/>
              <a:t>false</a:t>
            </a:r>
            <a:r>
              <a:rPr lang="en-US"/>
              <a:t>?</a:t>
            </a:r>
          </a:p>
          <a:p>
            <a:r>
              <a:rPr lang="en-US"/>
              <a:t>	A. The council is appointed or elected.</a:t>
            </a:r>
          </a:p>
          <a:p>
            <a:r>
              <a:rPr lang="en-US"/>
              <a:t>	B.  City council establishes laws and policies.</a:t>
            </a:r>
          </a:p>
          <a:p>
            <a:r>
              <a:rPr lang="en-US"/>
              <a:t>	C. The city manager oversees the day-to-day operation of city </a:t>
            </a:r>
          </a:p>
          <a:p>
            <a:r>
              <a:rPr lang="en-US"/>
              <a:t>	     government.</a:t>
            </a:r>
          </a:p>
          <a:p>
            <a:r>
              <a:rPr lang="en-US"/>
              <a:t>	D. The mayor may be appointed or elected.</a:t>
            </a:r>
          </a:p>
          <a:p>
            <a:endParaRPr lang="en-US"/>
          </a:p>
          <a:p>
            <a:r>
              <a:rPr lang="en-US"/>
              <a:t>Which tax is approved and collected only for a five-year period?</a:t>
            </a:r>
          </a:p>
          <a:p>
            <a:r>
              <a:rPr lang="en-US"/>
              <a:t>	A. Special purpose local option sales tax</a:t>
            </a:r>
          </a:p>
          <a:p>
            <a:r>
              <a:rPr lang="en-US"/>
              <a:t>	B. General local option sales tax</a:t>
            </a:r>
          </a:p>
          <a:p>
            <a:r>
              <a:rPr lang="en-US"/>
              <a:t>	C. Ad valorem tax</a:t>
            </a:r>
          </a:p>
          <a:p>
            <a:r>
              <a:rPr lang="en-US"/>
              <a:t>	D. State sales tax</a:t>
            </a:r>
          </a:p>
          <a:p>
            <a:endParaRPr lang="en-US"/>
          </a:p>
          <a:p>
            <a:r>
              <a:rPr lang="en-US"/>
              <a:t>Low voter turnout results in</a:t>
            </a:r>
          </a:p>
          <a:p>
            <a:r>
              <a:rPr lang="en-US"/>
              <a:t>	A. higher costs for government.</a:t>
            </a:r>
          </a:p>
          <a:p>
            <a:r>
              <a:rPr lang="en-US"/>
              <a:t>	B. more efficient government.</a:t>
            </a:r>
          </a:p>
          <a:p>
            <a:r>
              <a:rPr lang="en-US"/>
              <a:t>	C. government control by well-organized interest groups.</a:t>
            </a:r>
          </a:p>
          <a:p>
            <a:r>
              <a:rPr lang="en-US"/>
              <a:t>	D. less effective government.</a:t>
            </a:r>
          </a:p>
          <a:p>
            <a:r>
              <a:rPr lang="en-US"/>
              <a:t>(22-24)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solidFill>
                  <a:schemeClr val="bg1"/>
                </a:solidFill>
              </a:rPr>
              <a:t>Government </a:t>
            </a:r>
            <a:r>
              <a:rPr lang="en-US" sz="4000" b="1" dirty="0" smtClean="0">
                <a:solidFill>
                  <a:srgbClr val="660033"/>
                </a:solidFill>
              </a:rPr>
              <a:t/>
            </a:r>
            <a:br>
              <a:rPr lang="en-US" sz="4000" b="1" dirty="0" smtClean="0">
                <a:solidFill>
                  <a:srgbClr val="660033"/>
                </a:solidFill>
              </a:rPr>
            </a:br>
            <a:endParaRPr lang="en-US" sz="4000" b="1" dirty="0" smtClean="0">
              <a:solidFill>
                <a:srgbClr val="660033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41325" y="1408113"/>
            <a:ext cx="8321675" cy="552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700"/>
              <a:t>Shared services between city and county governments do </a:t>
            </a:r>
            <a:r>
              <a:rPr lang="en-US" sz="1700" b="1"/>
              <a:t>not</a:t>
            </a:r>
            <a:r>
              <a:rPr lang="en-US" sz="1700"/>
              <a:t> include the operation of</a:t>
            </a:r>
          </a:p>
          <a:p>
            <a:r>
              <a:rPr lang="en-US" sz="1700"/>
              <a:t>	A. a local school system.</a:t>
            </a:r>
          </a:p>
          <a:p>
            <a:r>
              <a:rPr lang="en-US" sz="1700"/>
              <a:t>	B. business development authorities.</a:t>
            </a:r>
          </a:p>
          <a:p>
            <a:r>
              <a:rPr lang="en-US" sz="1700"/>
              <a:t>	C. area hospitals.</a:t>
            </a:r>
          </a:p>
          <a:p>
            <a:r>
              <a:rPr lang="en-US" sz="1700"/>
              <a:t>	D. area transportation services.</a:t>
            </a:r>
          </a:p>
          <a:p>
            <a:endParaRPr lang="en-US" sz="1700"/>
          </a:p>
          <a:p>
            <a:r>
              <a:rPr lang="en-US" sz="1700"/>
              <a:t>How many county school systems are in operation in Georgia?</a:t>
            </a:r>
          </a:p>
          <a:p>
            <a:r>
              <a:rPr lang="en-US" sz="1700"/>
              <a:t>	A.180</a:t>
            </a:r>
          </a:p>
          <a:p>
            <a:r>
              <a:rPr lang="en-US" sz="1700"/>
              <a:t>	B.159</a:t>
            </a:r>
          </a:p>
          <a:p>
            <a:r>
              <a:rPr lang="en-US" sz="1700"/>
              <a:t>	C.161</a:t>
            </a:r>
          </a:p>
          <a:p>
            <a:r>
              <a:rPr lang="en-US" sz="1700"/>
              <a:t>	D.361</a:t>
            </a:r>
          </a:p>
          <a:p>
            <a:endParaRPr lang="en-US" sz="1700"/>
          </a:p>
          <a:p>
            <a:r>
              <a:rPr lang="en-US" sz="1700"/>
              <a:t>Which requirement is </a:t>
            </a:r>
            <a:r>
              <a:rPr lang="en-US" sz="1700" b="1"/>
              <a:t>not</a:t>
            </a:r>
            <a:r>
              <a:rPr lang="en-US" sz="1700"/>
              <a:t> necessary in order to obtain a city charter from the state legislature?</a:t>
            </a:r>
          </a:p>
          <a:p>
            <a:r>
              <a:rPr lang="en-US" sz="1700"/>
              <a:t>	A. The city must provide police, fire, ambulance, 911, water, and sewage</a:t>
            </a:r>
          </a:p>
          <a:p>
            <a:r>
              <a:rPr lang="en-US" sz="1700"/>
              <a:t>	    services.</a:t>
            </a:r>
          </a:p>
          <a:p>
            <a:r>
              <a:rPr lang="en-US" sz="1700"/>
              <a:t>	B. The city must have at least 200 residents.</a:t>
            </a:r>
          </a:p>
          <a:p>
            <a:r>
              <a:rPr lang="en-US" sz="1700"/>
              <a:t>	C. At least 60 percent of the land area must be divided into tracts.</a:t>
            </a:r>
          </a:p>
          <a:p>
            <a:r>
              <a:rPr lang="en-US" sz="1700"/>
              <a:t>	D. The city must be three or more miles from the boundaries of the nearest</a:t>
            </a:r>
          </a:p>
          <a:p>
            <a:r>
              <a:rPr lang="en-US" sz="1700"/>
              <a:t>(25-27)	    city.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pPr eaLnBrk="1" hangingPunct="1"/>
            <a:r>
              <a:rPr lang="en-US" sz="1700" b="1" dirty="0" smtClean="0">
                <a:solidFill>
                  <a:schemeClr val="bg1"/>
                </a:solidFill>
              </a:rPr>
              <a:t>Government </a:t>
            </a:r>
            <a:r>
              <a:rPr lang="en-US" sz="1700" b="1" dirty="0" smtClean="0">
                <a:solidFill>
                  <a:srgbClr val="660033"/>
                </a:solidFill>
              </a:rPr>
              <a:t/>
            </a:r>
            <a:br>
              <a:rPr lang="en-US" sz="1700" b="1" dirty="0" smtClean="0">
                <a:solidFill>
                  <a:srgbClr val="660033"/>
                </a:solidFill>
              </a:rPr>
            </a:br>
            <a:endParaRPr lang="en-US" sz="1700" b="1" dirty="0" smtClean="0">
              <a:solidFill>
                <a:srgbClr val="660033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41325" y="1331913"/>
            <a:ext cx="8474075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/>
              <a:t>According to the state constitution, Georgia’s governor does not have</a:t>
            </a:r>
          </a:p>
          <a:p>
            <a:r>
              <a:rPr lang="en-US" sz="1600" b="1"/>
              <a:t>	A. legislative powers.</a:t>
            </a:r>
          </a:p>
          <a:p>
            <a:r>
              <a:rPr lang="en-US" sz="1600" b="1"/>
              <a:t>	B. executive powers.</a:t>
            </a:r>
          </a:p>
          <a:p>
            <a:r>
              <a:rPr lang="en-US" sz="1600" b="1"/>
              <a:t>	C. political powers.</a:t>
            </a:r>
          </a:p>
          <a:p>
            <a:r>
              <a:rPr lang="en-US" sz="1600" b="1"/>
              <a:t>	D. judicial powers.</a:t>
            </a:r>
          </a:p>
          <a:p>
            <a:endParaRPr lang="en-US" sz="1600" b="1"/>
          </a:p>
          <a:p>
            <a:r>
              <a:rPr lang="en-US" sz="1600" b="1"/>
              <a:t>Who becomes Georgia’s chief executive officer if both the governor and the lieutenant governor are unable to serve?</a:t>
            </a:r>
          </a:p>
          <a:p>
            <a:r>
              <a:rPr lang="en-US" sz="1600" b="1"/>
              <a:t>	A. The secretary of state</a:t>
            </a:r>
          </a:p>
          <a:p>
            <a:r>
              <a:rPr lang="en-US" sz="1600" b="1"/>
              <a:t>	B. The attorney general</a:t>
            </a:r>
          </a:p>
          <a:p>
            <a:r>
              <a:rPr lang="en-US" sz="1600" b="1"/>
              <a:t>	C. The president pro tempore of state senate</a:t>
            </a:r>
          </a:p>
          <a:p>
            <a:r>
              <a:rPr lang="en-US" sz="1600" b="1"/>
              <a:t>	D. The speaker of the state house of representatives</a:t>
            </a:r>
          </a:p>
          <a:p>
            <a:endParaRPr lang="en-US" sz="1600" b="1"/>
          </a:p>
          <a:p>
            <a:r>
              <a:rPr lang="en-US" sz="1600" b="1"/>
              <a:t>Which statement about the Georgia General Assembly is true?</a:t>
            </a:r>
          </a:p>
          <a:p>
            <a:r>
              <a:rPr lang="en-US" sz="1600" b="1"/>
              <a:t>	A. The General Assembly was formed as a bicameral legislature in 1777,</a:t>
            </a:r>
          </a:p>
          <a:p>
            <a:r>
              <a:rPr lang="en-US" sz="1600" b="1"/>
              <a:t>	    making it older than the United States Congress.</a:t>
            </a:r>
          </a:p>
          <a:p>
            <a:r>
              <a:rPr lang="en-US" sz="1600" b="1"/>
              <a:t>	B. The General Assembly has 159 members in the house of representatives 	    (one per county) and 56 members in the senate.</a:t>
            </a:r>
          </a:p>
          <a:p>
            <a:r>
              <a:rPr lang="en-US" sz="1600" b="1"/>
              <a:t>	C. Members of the legislature must be legal residents of the district from</a:t>
            </a:r>
          </a:p>
          <a:p>
            <a:r>
              <a:rPr lang="en-US" sz="1600" b="1"/>
              <a:t>	   which they are elected for at least one year.</a:t>
            </a:r>
          </a:p>
          <a:p>
            <a:r>
              <a:rPr lang="en-US" sz="1600" b="1"/>
              <a:t>	D. The two houses of the General Assembly have equal powers and</a:t>
            </a:r>
          </a:p>
          <a:p>
            <a:r>
              <a:rPr lang="en-US" sz="1600" b="1"/>
              <a:t>(28-30)	   authority under the state constitution.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pPr eaLnBrk="1" hangingPunct="1"/>
            <a:r>
              <a:rPr lang="en-US" sz="1700" b="1" dirty="0" smtClean="0">
                <a:solidFill>
                  <a:schemeClr val="bg1"/>
                </a:solidFill>
              </a:rPr>
              <a:t>Government </a:t>
            </a:r>
            <a:r>
              <a:rPr lang="en-US" sz="1700" b="1" dirty="0" smtClean="0">
                <a:solidFill>
                  <a:srgbClr val="660033"/>
                </a:solidFill>
              </a:rPr>
              <a:t/>
            </a:r>
            <a:br>
              <a:rPr lang="en-US" sz="1700" b="1" dirty="0" smtClean="0">
                <a:solidFill>
                  <a:srgbClr val="660033"/>
                </a:solidFill>
              </a:rPr>
            </a:br>
            <a:endParaRPr lang="en-US" sz="1700" b="1" dirty="0" smtClean="0">
              <a:solidFill>
                <a:srgbClr val="660033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41325" y="1331913"/>
            <a:ext cx="8474075" cy="552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700" b="1"/>
              <a:t>The supreme court of Georgia has</a:t>
            </a:r>
          </a:p>
          <a:p>
            <a:r>
              <a:rPr lang="en-US" sz="1700" b="1"/>
              <a:t>	A. six justices elected by popular vote to six-year terms of office.</a:t>
            </a:r>
          </a:p>
          <a:p>
            <a:r>
              <a:rPr lang="en-US" sz="1700" b="1"/>
              <a:t>	B. five justices elected by popular vote to four-year terms of office.</a:t>
            </a:r>
          </a:p>
          <a:p>
            <a:r>
              <a:rPr lang="en-US" sz="1700" b="1"/>
              <a:t>	C. five justices elected by popular vote to seven-year terms of office.</a:t>
            </a:r>
          </a:p>
          <a:p>
            <a:r>
              <a:rPr lang="en-US" sz="1700" b="1"/>
              <a:t>	D. seven justices elected by popular vote to six-year terms of office.</a:t>
            </a:r>
          </a:p>
          <a:p>
            <a:endParaRPr lang="en-US" sz="1700" b="1"/>
          </a:p>
          <a:p>
            <a:r>
              <a:rPr lang="en-US" sz="1700" b="1"/>
              <a:t>Which courts are found in each county in Georgia?</a:t>
            </a:r>
          </a:p>
          <a:p>
            <a:r>
              <a:rPr lang="en-US" sz="1700" b="1"/>
              <a:t>	A. Municipal courts, magistrate courts, probate courts, and juvenile</a:t>
            </a:r>
          </a:p>
          <a:p>
            <a:r>
              <a:rPr lang="en-US" sz="1700" b="1"/>
              <a:t>	   courts</a:t>
            </a:r>
          </a:p>
          <a:p>
            <a:r>
              <a:rPr lang="en-US" sz="1700" b="1"/>
              <a:t>	B. Criminal courts, civil courts, municipal courts, and magistrate courts</a:t>
            </a:r>
          </a:p>
          <a:p>
            <a:r>
              <a:rPr lang="en-US" sz="1700" b="1"/>
              <a:t>	C. Circuit or regional court, magistrate court, juvenile court, and state</a:t>
            </a:r>
          </a:p>
          <a:p>
            <a:r>
              <a:rPr lang="en-US" sz="1700" b="1"/>
              <a:t>	   tax court</a:t>
            </a:r>
          </a:p>
          <a:p>
            <a:r>
              <a:rPr lang="en-US" sz="1700" b="1"/>
              <a:t>	D. Civil courts, criminal courts, probate courts, tax courts, and juvenile</a:t>
            </a:r>
          </a:p>
          <a:p>
            <a:r>
              <a:rPr lang="en-US" sz="1700" b="1"/>
              <a:t>	 courts</a:t>
            </a:r>
          </a:p>
          <a:p>
            <a:endParaRPr lang="en-US" sz="1700" b="1"/>
          </a:p>
          <a:p>
            <a:r>
              <a:rPr lang="en-US" sz="1700" b="1"/>
              <a:t>Juveniles in Georgia are </a:t>
            </a:r>
            <a:r>
              <a:rPr lang="en-US" sz="1700"/>
              <a:t>not </a:t>
            </a:r>
            <a:r>
              <a:rPr lang="en-US" sz="1700" b="1"/>
              <a:t>guaranteed the right to</a:t>
            </a:r>
          </a:p>
          <a:p>
            <a:r>
              <a:rPr lang="en-US" sz="1700" b="1"/>
              <a:t>	A. a jury trial.</a:t>
            </a:r>
          </a:p>
          <a:p>
            <a:r>
              <a:rPr lang="en-US" sz="1700" b="1"/>
              <a:t>	B. be protected from self-incrimination.</a:t>
            </a:r>
          </a:p>
          <a:p>
            <a:r>
              <a:rPr lang="en-US" sz="1700" b="1"/>
              <a:t>	C. an attorney.</a:t>
            </a:r>
          </a:p>
          <a:p>
            <a:r>
              <a:rPr lang="en-US" sz="1700" b="1"/>
              <a:t>	D. have a parent present.</a:t>
            </a:r>
          </a:p>
          <a:p>
            <a:r>
              <a:rPr lang="en-US" sz="1700" b="1"/>
              <a:t>(31-33)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/>
          <a:lstStyle/>
          <a:p>
            <a:pPr eaLnBrk="1" hangingPunct="1"/>
            <a:r>
              <a:rPr lang="en-US" sz="1700" b="1" dirty="0" smtClean="0">
                <a:solidFill>
                  <a:schemeClr val="bg1"/>
                </a:solidFill>
              </a:rPr>
              <a:t>Government </a:t>
            </a:r>
            <a:r>
              <a:rPr lang="en-US" sz="1700" b="1" dirty="0" smtClean="0">
                <a:solidFill>
                  <a:srgbClr val="660033"/>
                </a:solidFill>
              </a:rPr>
              <a:t/>
            </a:r>
            <a:br>
              <a:rPr lang="en-US" sz="1700" b="1" dirty="0" smtClean="0">
                <a:solidFill>
                  <a:srgbClr val="660033"/>
                </a:solidFill>
              </a:rPr>
            </a:br>
            <a:endParaRPr lang="en-US" sz="1700" b="1" dirty="0" smtClean="0">
              <a:solidFill>
                <a:srgbClr val="660033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41325" y="1331913"/>
            <a:ext cx="8474075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/>
              <a:t>Which protection does not apply to juveniles in Georgia’s courts?</a:t>
            </a:r>
          </a:p>
          <a:p>
            <a:r>
              <a:rPr lang="en-US" sz="1600" b="1"/>
              <a:t>	A. The right to present a defense, introduce evidence, and testify on one’s</a:t>
            </a:r>
          </a:p>
          <a:p>
            <a:r>
              <a:rPr lang="en-US" sz="1600" b="1"/>
              <a:t>	   own behalf</a:t>
            </a:r>
          </a:p>
          <a:p>
            <a:r>
              <a:rPr lang="en-US" sz="1600" b="1"/>
              <a:t>	B. The protection against a trial without representation by an attorney</a:t>
            </a:r>
          </a:p>
          <a:p>
            <a:r>
              <a:rPr lang="en-US" sz="1600" b="1"/>
              <a:t>	C. The protection against a trial without a jury of peers</a:t>
            </a:r>
          </a:p>
          <a:p>
            <a:r>
              <a:rPr lang="en-US" sz="1600" b="1"/>
              <a:t>	D. The right to confront and question witnesses against them</a:t>
            </a:r>
          </a:p>
          <a:p>
            <a:endParaRPr lang="en-US" sz="1600" b="1"/>
          </a:p>
          <a:p>
            <a:r>
              <a:rPr lang="en-US" sz="1600" b="1"/>
              <a:t>In determining the punishment or sentencing of a juvenile, a juvenile court judge cannot</a:t>
            </a:r>
          </a:p>
          <a:p>
            <a:r>
              <a:rPr lang="en-US" sz="1600" b="1"/>
              <a:t>	A. deny students the right to an education if they have broken school laws.</a:t>
            </a:r>
          </a:p>
          <a:p>
            <a:r>
              <a:rPr lang="en-US" sz="1600" b="1"/>
              <a:t>	B. place students on probation or release them into the custody of their</a:t>
            </a:r>
          </a:p>
          <a:p>
            <a:r>
              <a:rPr lang="en-US" sz="1600" b="1"/>
              <a:t>	   parents.</a:t>
            </a:r>
          </a:p>
          <a:p>
            <a:r>
              <a:rPr lang="en-US" sz="1600" b="1"/>
              <a:t>	C. fine students or sentence them to jail terms and mandatory school</a:t>
            </a:r>
          </a:p>
          <a:p>
            <a:r>
              <a:rPr lang="en-US" sz="1600" b="1"/>
              <a:t>	   attendance.</a:t>
            </a:r>
          </a:p>
          <a:p>
            <a:r>
              <a:rPr lang="en-US" sz="1600" b="1"/>
              <a:t>	D. assign them to alternative programs such as boot camps.</a:t>
            </a:r>
          </a:p>
          <a:p>
            <a:endParaRPr lang="en-US" sz="1600" b="1"/>
          </a:p>
          <a:p>
            <a:r>
              <a:rPr lang="en-US" sz="1600" b="1"/>
              <a:t>Juveniles who commit specific serious and violent crimes may be placed under the jurisdiction of the state</a:t>
            </a:r>
          </a:p>
          <a:p>
            <a:r>
              <a:rPr lang="en-US" sz="1600" b="1"/>
              <a:t>	A. supreme court.</a:t>
            </a:r>
          </a:p>
          <a:p>
            <a:r>
              <a:rPr lang="en-US" sz="1600" b="1"/>
              <a:t>	B.magistrate court.</a:t>
            </a:r>
          </a:p>
          <a:p>
            <a:r>
              <a:rPr lang="en-US" sz="1600" b="1"/>
              <a:t>	C.superior court.</a:t>
            </a:r>
          </a:p>
          <a:p>
            <a:r>
              <a:rPr lang="en-US" sz="1600" b="1"/>
              <a:t>(34-36)	D.juvenile court.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660033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Answer card 16-36</a:t>
            </a:r>
          </a:p>
        </p:txBody>
      </p:sp>
      <p:graphicFrame>
        <p:nvGraphicFramePr>
          <p:cNvPr id="82018" name="Group 98"/>
          <p:cNvGraphicFramePr>
            <a:graphicFrameLocks noGrp="1"/>
          </p:cNvGraphicFramePr>
          <p:nvPr>
            <p:ph sz="half" idx="2"/>
          </p:nvPr>
        </p:nvGraphicFramePr>
        <p:xfrm>
          <a:off x="2286000" y="1219200"/>
          <a:ext cx="4572000" cy="3306764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17. B/C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27.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28.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29.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016" name="Group 96"/>
          <p:cNvGraphicFramePr>
            <a:graphicFrameLocks noGrp="1"/>
          </p:cNvGraphicFramePr>
          <p:nvPr>
            <p:ph sz="half" idx="1"/>
          </p:nvPr>
        </p:nvGraphicFramePr>
        <p:xfrm>
          <a:off x="2286000" y="4495800"/>
          <a:ext cx="4572000" cy="1447800"/>
        </p:xfrm>
        <a:graphic>
          <a:graphicData uri="http://schemas.openxmlformats.org/drawingml/2006/table">
            <a:tbl>
              <a:tblPr/>
              <a:tblGrid>
                <a:gridCol w="1552575"/>
                <a:gridCol w="1466850"/>
                <a:gridCol w="1552575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32.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33.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34.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35.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36.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78475"/>
          </a:xfrm>
          <a:prstGeom prst="rect">
            <a:avLst/>
          </a:prstGeom>
          <a:gradFill rotWithShape="1">
            <a:gsLst>
              <a:gs pos="0">
                <a:srgbClr val="000000">
                  <a:alpha val="56000"/>
                </a:srgbClr>
              </a:gs>
              <a:gs pos="100000">
                <a:schemeClr val="tx1">
                  <a:alpha val="53998"/>
                </a:schemeClr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Font typeface="Wingdings" pitchFamily="2" charset="2"/>
              <a:buChar char="§"/>
            </a:pPr>
            <a:r>
              <a:rPr lang="en-US" sz="2400" b="1">
                <a:solidFill>
                  <a:srgbClr val="FFFF00"/>
                </a:solidFill>
              </a:rPr>
              <a:t>Geography, Pre-History Cultures, Colonization</a:t>
            </a:r>
          </a:p>
          <a:p>
            <a:pPr>
              <a:buClr>
                <a:srgbClr val="000000"/>
              </a:buClr>
              <a:buFont typeface="Wingdings" pitchFamily="2" charset="2"/>
              <a:buChar char="§"/>
            </a:pPr>
            <a:endParaRPr lang="en-US" sz="2400" b="1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>
                <a:solidFill>
                  <a:srgbClr val="660033"/>
                </a:solidFill>
              </a:rPr>
              <a:t>Government </a:t>
            </a:r>
          </a:p>
          <a:p>
            <a:pPr>
              <a:buFont typeface="Wingdings" pitchFamily="2" charset="2"/>
              <a:buNone/>
            </a:pPr>
            <a:endParaRPr lang="en-US" sz="2400" b="1">
              <a:solidFill>
                <a:srgbClr val="660033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>
                <a:solidFill>
                  <a:schemeClr val="accent2"/>
                </a:solidFill>
              </a:rPr>
              <a:t>1820 – 1865</a:t>
            </a:r>
          </a:p>
          <a:p>
            <a:pPr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</a:rPr>
              <a:t>     Westward Expansion, Antebellum South, The Civil War</a:t>
            </a:r>
          </a:p>
          <a:p>
            <a:pPr>
              <a:buFont typeface="Wingdings" pitchFamily="2" charset="2"/>
              <a:buNone/>
            </a:pPr>
            <a:endParaRPr lang="en-US" sz="2400" b="1">
              <a:solidFill>
                <a:schemeClr val="hlink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>
                <a:solidFill>
                  <a:schemeClr val="hlink"/>
                </a:solidFill>
              </a:rPr>
              <a:t>1865- 1920</a:t>
            </a:r>
          </a:p>
          <a:p>
            <a:pPr>
              <a:buFont typeface="Wingdings" pitchFamily="2" charset="2"/>
              <a:buNone/>
            </a:pPr>
            <a:r>
              <a:rPr lang="en-US" sz="2400" b="1">
                <a:solidFill>
                  <a:schemeClr val="hlink"/>
                </a:solidFill>
              </a:rPr>
              <a:t>      Reconstruction, the Progressive Era, WWI</a:t>
            </a:r>
          </a:p>
          <a:p>
            <a:pPr>
              <a:buFont typeface="Wingdings" pitchFamily="2" charset="2"/>
              <a:buChar char="§"/>
            </a:pPr>
            <a:endParaRPr lang="en-US" sz="2400" b="1"/>
          </a:p>
          <a:p>
            <a:pPr>
              <a:buFont typeface="Wingdings" pitchFamily="2" charset="2"/>
              <a:buChar char="§"/>
            </a:pPr>
            <a:r>
              <a:rPr lang="en-US" sz="2400" b="1">
                <a:solidFill>
                  <a:srgbClr val="008000"/>
                </a:solidFill>
              </a:rPr>
              <a:t>1925 – 1950</a:t>
            </a:r>
          </a:p>
          <a:p>
            <a:pPr>
              <a:buFont typeface="Wingdings" pitchFamily="2" charset="2"/>
              <a:buNone/>
            </a:pPr>
            <a:r>
              <a:rPr lang="en-US" sz="2400" b="1">
                <a:solidFill>
                  <a:srgbClr val="008000"/>
                </a:solidFill>
              </a:rPr>
              <a:t>     Roaring Twenties, Great Depression and World Conflict</a:t>
            </a:r>
          </a:p>
          <a:p>
            <a:pPr>
              <a:buFont typeface="Wingdings" pitchFamily="2" charset="2"/>
              <a:buChar char="§"/>
            </a:pPr>
            <a:endParaRPr lang="en-US" sz="2400" b="1">
              <a:solidFill>
                <a:srgbClr val="008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>
                <a:solidFill>
                  <a:srgbClr val="FF0066"/>
                </a:solidFill>
              </a:rPr>
              <a:t>1950 – 1970</a:t>
            </a:r>
          </a:p>
          <a:p>
            <a:pPr>
              <a:buFont typeface="Wingdings" pitchFamily="2" charset="2"/>
              <a:buNone/>
            </a:pPr>
            <a:r>
              <a:rPr lang="en-US" sz="2400" b="1">
                <a:solidFill>
                  <a:srgbClr val="FF0066"/>
                </a:solidFill>
              </a:rPr>
              <a:t>     Civil Rights Movement, Vietnam, Modern Georgia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FF0066"/>
          </a:solidFill>
        </p:spPr>
        <p:txBody>
          <a:bodyPr/>
          <a:lstStyle/>
          <a:p>
            <a:pPr eaLnBrk="1" hangingPunct="1"/>
            <a:r>
              <a:rPr lang="en-US" sz="1800" b="1" dirty="0" smtClean="0">
                <a:solidFill>
                  <a:schemeClr val="bg1"/>
                </a:solidFill>
              </a:rPr>
              <a:t>1950 – 1970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     Civil Rights Movement, Vietnam, Modern Georgia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441325" y="1408113"/>
            <a:ext cx="8245475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Which technological advance did </a:t>
            </a:r>
            <a:r>
              <a:rPr lang="en-US" b="1"/>
              <a:t>not</a:t>
            </a:r>
            <a:r>
              <a:rPr lang="en-US"/>
              <a:t> impact the children of the 1980s?</a:t>
            </a:r>
          </a:p>
          <a:p>
            <a:r>
              <a:rPr lang="en-US"/>
              <a:t>	A. Development of personal computers</a:t>
            </a:r>
          </a:p>
          <a:p>
            <a:r>
              <a:rPr lang="en-US"/>
              <a:t>	B. Development of cellular telephones</a:t>
            </a:r>
          </a:p>
          <a:p>
            <a:r>
              <a:rPr lang="en-US"/>
              <a:t>	C. Development of the Internet</a:t>
            </a:r>
          </a:p>
          <a:p>
            <a:r>
              <a:rPr lang="en-US"/>
              <a:t>	D. Development of the automobile</a:t>
            </a:r>
          </a:p>
          <a:p>
            <a:endParaRPr lang="en-US"/>
          </a:p>
          <a:p>
            <a:r>
              <a:rPr lang="en-US"/>
              <a:t>Which event symbolized the end of the Cold War between the United States and the Soviet Union?</a:t>
            </a:r>
          </a:p>
          <a:p>
            <a:r>
              <a:rPr lang="en-US"/>
              <a:t>	A. Establishing the first McDonald’s in Russia</a:t>
            </a:r>
          </a:p>
          <a:p>
            <a:r>
              <a:rPr lang="en-US"/>
              <a:t>	B. Tearing down the Berlin Wall</a:t>
            </a:r>
          </a:p>
          <a:p>
            <a:r>
              <a:rPr lang="en-US"/>
              <a:t>	C. Opening a Disney World in France</a:t>
            </a:r>
          </a:p>
          <a:p>
            <a:r>
              <a:rPr lang="en-US"/>
              <a:t>	D. Opening a Starbucks in Moscow</a:t>
            </a:r>
          </a:p>
          <a:p>
            <a:endParaRPr lang="en-US"/>
          </a:p>
          <a:p>
            <a:r>
              <a:rPr lang="en-US"/>
              <a:t>Ecological disasters associated with Operation Desert Storm did </a:t>
            </a:r>
            <a:r>
              <a:rPr lang="en-US" b="1"/>
              <a:t>no</a:t>
            </a:r>
            <a:r>
              <a:rPr lang="en-US"/>
              <a:t>t include</a:t>
            </a:r>
          </a:p>
          <a:p>
            <a:r>
              <a:rPr lang="en-US"/>
              <a:t>	A. oil releases into Persian Gulf.</a:t>
            </a:r>
          </a:p>
          <a:p>
            <a:r>
              <a:rPr lang="en-US"/>
              <a:t>	B. burning oil fields in Kuwait.</a:t>
            </a:r>
          </a:p>
          <a:p>
            <a:r>
              <a:rPr lang="en-US"/>
              <a:t>	C. the devastation of marine wildlife and birds.</a:t>
            </a:r>
          </a:p>
          <a:p>
            <a:r>
              <a:rPr lang="en-US"/>
              <a:t>	D. the return of Kuwait to an oil-producing independent state.              1-3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66"/>
          </a:solidFill>
        </p:spPr>
        <p:txBody>
          <a:bodyPr/>
          <a:lstStyle/>
          <a:p>
            <a:pPr eaLnBrk="1" hangingPunct="1"/>
            <a:r>
              <a:rPr lang="en-US" sz="1800" b="1" dirty="0" smtClean="0">
                <a:solidFill>
                  <a:schemeClr val="bg1"/>
                </a:solidFill>
              </a:rPr>
              <a:t>1950 – 1970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     Civil Rights Movement, Vietnam, Modern Georgia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1408113"/>
            <a:ext cx="87630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The Georgia representative who was a former freedom rider and co-founder of the Student Nonviolent Coordinating Committee was</a:t>
            </a:r>
          </a:p>
          <a:p>
            <a:r>
              <a:rPr lang="en-US" sz="1600"/>
              <a:t>	A. Cynthia McKinney.</a:t>
            </a:r>
          </a:p>
          <a:p>
            <a:r>
              <a:rPr lang="en-US" sz="1600"/>
              <a:t>	B. Newt Gingrich.</a:t>
            </a:r>
          </a:p>
          <a:p>
            <a:r>
              <a:rPr lang="en-US" sz="1600"/>
              <a:t>	C. John Lewis.</a:t>
            </a:r>
          </a:p>
          <a:p>
            <a:r>
              <a:rPr lang="en-US" sz="1600"/>
              <a:t>	D. Sam Nunn.</a:t>
            </a:r>
          </a:p>
          <a:p>
            <a:endParaRPr lang="en-US" sz="1600"/>
          </a:p>
          <a:p>
            <a:r>
              <a:rPr lang="en-US" sz="1600"/>
              <a:t>Georgia’s lottery money can </a:t>
            </a:r>
            <a:r>
              <a:rPr lang="en-US" sz="1600" b="1"/>
              <a:t>not </a:t>
            </a:r>
            <a:r>
              <a:rPr lang="en-US" sz="1600"/>
              <a:t>be used</a:t>
            </a:r>
          </a:p>
          <a:p>
            <a:r>
              <a:rPr lang="en-US" sz="1600"/>
              <a:t>	A. for the state pre-kindergarten program.	</a:t>
            </a:r>
          </a:p>
          <a:p>
            <a:r>
              <a:rPr lang="en-US" sz="1600"/>
              <a:t>	B. for the HOPE college scholarship program.</a:t>
            </a:r>
          </a:p>
          <a:p>
            <a:r>
              <a:rPr lang="en-US" sz="1600"/>
              <a:t>	C. for technology grants to schools and colleges.</a:t>
            </a:r>
          </a:p>
          <a:p>
            <a:r>
              <a:rPr lang="en-US" sz="1600"/>
              <a:t>	D. to reduce house and senate appropriations for education.</a:t>
            </a:r>
          </a:p>
          <a:p>
            <a:endParaRPr lang="en-US" sz="1600"/>
          </a:p>
          <a:p>
            <a:r>
              <a:rPr lang="en-US" sz="1600"/>
              <a:t>Which statement </a:t>
            </a:r>
            <a:r>
              <a:rPr lang="en-US" sz="1600" b="1"/>
              <a:t>best </a:t>
            </a:r>
            <a:r>
              <a:rPr lang="en-US" sz="1600"/>
              <a:t>describes the benefit Georgia received from hosting the1996 Olympics?</a:t>
            </a:r>
          </a:p>
          <a:p>
            <a:r>
              <a:rPr lang="en-US" sz="1600"/>
              <a:t>	A. Georgia received international media attention and recognition for the state and the host city, Atlanta, which lead to tourism and international business expansion.</a:t>
            </a:r>
          </a:p>
          <a:p>
            <a:r>
              <a:rPr lang="en-US" sz="1600"/>
              <a:t>	B. Georgia received world-class athletic facilities throughout the state for use by its own citizens and visitors to the state.</a:t>
            </a:r>
          </a:p>
          <a:p>
            <a:r>
              <a:rPr lang="en-US" sz="1600"/>
              <a:t>	C. Georgia did not have to pay for the production of the televised Olympic Games.</a:t>
            </a:r>
          </a:p>
          <a:p>
            <a:r>
              <a:rPr lang="en-US" sz="1600"/>
              <a:t>	D. The Olympics showcased Georgia’s convention and meeting facilities, transportation infrastructure, southern hospitality, and inexpensive tourist attractions.</a:t>
            </a:r>
          </a:p>
          <a:p>
            <a:r>
              <a:rPr lang="en-US" sz="1600"/>
              <a:t>(4-6)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66"/>
          </a:solidFill>
        </p:spPr>
        <p:txBody>
          <a:bodyPr/>
          <a:lstStyle/>
          <a:p>
            <a:pPr eaLnBrk="1" hangingPunct="1"/>
            <a:r>
              <a:rPr lang="en-US" sz="1800" b="1" smtClean="0">
                <a:solidFill>
                  <a:schemeClr val="bg1"/>
                </a:solidFill>
              </a:rPr>
              <a:t>1950 – 1970</a:t>
            </a:r>
            <a:br>
              <a:rPr lang="en-US" sz="1800" b="1" smtClean="0">
                <a:solidFill>
                  <a:schemeClr val="bg1"/>
                </a:solidFill>
              </a:rPr>
            </a:br>
            <a:r>
              <a:rPr lang="en-US" sz="1800" b="1" smtClean="0">
                <a:solidFill>
                  <a:schemeClr val="bg1"/>
                </a:solidFill>
              </a:rPr>
              <a:t>     Civil Rights Movement, Vietnam, Modern Georgia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65125" y="1331913"/>
            <a:ext cx="7778750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Which event was </a:t>
            </a:r>
            <a:r>
              <a:rPr lang="en-US" b="1"/>
              <a:t>not </a:t>
            </a:r>
            <a:r>
              <a:rPr lang="en-US"/>
              <a:t>a foreign act of terrorism against the United States?</a:t>
            </a:r>
          </a:p>
          <a:p>
            <a:r>
              <a:rPr lang="en-US"/>
              <a:t>	A. The bombing of the U.S.S. </a:t>
            </a:r>
            <a:r>
              <a:rPr lang="en-US" i="1"/>
              <a:t>Cole</a:t>
            </a:r>
            <a:r>
              <a:rPr lang="en-US"/>
              <a:t> in 2000</a:t>
            </a:r>
          </a:p>
          <a:p>
            <a:r>
              <a:rPr lang="en-US"/>
              <a:t>	B. The bombing of military facilities in Beirut in 1983</a:t>
            </a:r>
          </a:p>
          <a:p>
            <a:r>
              <a:rPr lang="en-US"/>
              <a:t>	C. The bombing of the New York Twin Towers in 2001</a:t>
            </a:r>
          </a:p>
          <a:p>
            <a:r>
              <a:rPr lang="en-US"/>
              <a:t>	D. The bombing of Atlanta’s Olympic festivities</a:t>
            </a:r>
          </a:p>
          <a:p>
            <a:endParaRPr lang="en-US"/>
          </a:p>
          <a:p>
            <a:r>
              <a:rPr lang="en-US"/>
              <a:t>In which decade was most of Georgia’s population rural?</a:t>
            </a:r>
          </a:p>
          <a:p>
            <a:r>
              <a:rPr lang="en-US"/>
              <a:t>	A.1950</a:t>
            </a:r>
          </a:p>
          <a:p>
            <a:r>
              <a:rPr lang="en-US"/>
              <a:t>	B.1960</a:t>
            </a:r>
          </a:p>
          <a:p>
            <a:r>
              <a:rPr lang="en-US"/>
              <a:t>	C.1970</a:t>
            </a:r>
          </a:p>
          <a:p>
            <a:r>
              <a:rPr lang="en-US"/>
              <a:t>	D.1980</a:t>
            </a:r>
          </a:p>
          <a:p>
            <a:endParaRPr lang="en-US"/>
          </a:p>
          <a:p>
            <a:r>
              <a:rPr lang="en-US"/>
              <a:t>Who was the mayor responsible for bringing professional sports to Atlanta?</a:t>
            </a:r>
          </a:p>
          <a:p>
            <a:r>
              <a:rPr lang="en-US"/>
              <a:t>	A.  Ivan Allen</a:t>
            </a:r>
          </a:p>
          <a:p>
            <a:r>
              <a:rPr lang="en-US"/>
              <a:t>	B.  Lester Maddox</a:t>
            </a:r>
          </a:p>
          <a:p>
            <a:r>
              <a:rPr lang="en-US"/>
              <a:t>	C.  Maynard Jackson</a:t>
            </a:r>
          </a:p>
          <a:p>
            <a:r>
              <a:rPr lang="en-US"/>
              <a:t>	D.  William Hartsfield</a:t>
            </a:r>
          </a:p>
          <a:p>
            <a:endParaRPr lang="en-US"/>
          </a:p>
          <a:p>
            <a:r>
              <a:rPr lang="en-US"/>
              <a:t>(7-9)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66"/>
          </a:solidFill>
        </p:spPr>
        <p:txBody>
          <a:bodyPr/>
          <a:lstStyle/>
          <a:p>
            <a:pPr eaLnBrk="1" hangingPunct="1"/>
            <a:r>
              <a:rPr lang="en-US" sz="1800" b="1" dirty="0" smtClean="0">
                <a:solidFill>
                  <a:schemeClr val="bg1"/>
                </a:solidFill>
              </a:rPr>
              <a:t>1950 – 1970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     Civil Rights Movement, Vietnam, Modern Georgia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17525" y="1484313"/>
            <a:ext cx="854075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To what position did President Jimmy Carter appoint Andrew Young?</a:t>
            </a:r>
          </a:p>
          <a:p>
            <a:r>
              <a:rPr lang="en-US"/>
              <a:t>	A.  Secretary of the Interior</a:t>
            </a:r>
          </a:p>
          <a:p>
            <a:r>
              <a:rPr lang="en-US"/>
              <a:t>	B.  President of South Africa</a:t>
            </a:r>
          </a:p>
          <a:p>
            <a:r>
              <a:rPr lang="en-US"/>
              <a:t>	C.  Ambassador to the United Nations</a:t>
            </a:r>
          </a:p>
          <a:p>
            <a:r>
              <a:rPr lang="en-US"/>
              <a:t>	D.  Secretary of Housing and Urban Development</a:t>
            </a:r>
          </a:p>
          <a:p>
            <a:endParaRPr lang="en-US"/>
          </a:p>
          <a:p>
            <a:r>
              <a:rPr lang="en-US"/>
              <a:t>Which of the following Georgians did not march with Dr. Martin Lutcher King in the </a:t>
            </a:r>
          </a:p>
          <a:p>
            <a:r>
              <a:rPr lang="en-US"/>
              <a:t>Civil Rights Movement of the 19650’s and 1960’s?</a:t>
            </a:r>
          </a:p>
          <a:p>
            <a:r>
              <a:rPr lang="en-US"/>
              <a:t>	A.  John Lewis</a:t>
            </a:r>
          </a:p>
          <a:p>
            <a:r>
              <a:rPr lang="en-US"/>
              <a:t>	B.  Andrew Young</a:t>
            </a:r>
          </a:p>
          <a:p>
            <a:r>
              <a:rPr lang="en-US"/>
              <a:t>	C.  Julian Bond</a:t>
            </a:r>
          </a:p>
          <a:p>
            <a:r>
              <a:rPr lang="en-US"/>
              <a:t>	D.  Eugene Talmadge</a:t>
            </a:r>
          </a:p>
          <a:p>
            <a:endParaRPr lang="en-US"/>
          </a:p>
          <a:p>
            <a:r>
              <a:rPr lang="en-US"/>
              <a:t>When was the last school in Georgia integrated?</a:t>
            </a:r>
          </a:p>
          <a:p>
            <a:r>
              <a:rPr lang="en-US"/>
              <a:t>	A.  1962</a:t>
            </a:r>
          </a:p>
          <a:p>
            <a:r>
              <a:rPr lang="en-US"/>
              <a:t>	B.  1968</a:t>
            </a:r>
          </a:p>
          <a:p>
            <a:r>
              <a:rPr lang="en-US"/>
              <a:t>	C.  1970</a:t>
            </a:r>
          </a:p>
          <a:p>
            <a:r>
              <a:rPr lang="en-US"/>
              <a:t>	D.  1971</a:t>
            </a:r>
          </a:p>
          <a:p>
            <a:r>
              <a:rPr lang="en-US"/>
              <a:t>(10-12)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66"/>
          </a:solidFill>
        </p:spPr>
        <p:txBody>
          <a:bodyPr/>
          <a:lstStyle/>
          <a:p>
            <a:pPr eaLnBrk="1" hangingPunct="1"/>
            <a:r>
              <a:rPr lang="en-US" sz="1800" b="1" dirty="0" smtClean="0">
                <a:solidFill>
                  <a:schemeClr val="bg1"/>
                </a:solidFill>
              </a:rPr>
              <a:t>1950 – 1970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     Civil Rights Movement, Vietnam, Modern Georgia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1273175"/>
            <a:ext cx="8245475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Which Georgia governor introduced the State Lottery to fund the Hope Scholarship?</a:t>
            </a:r>
          </a:p>
          <a:p>
            <a:r>
              <a:rPr lang="en-US"/>
              <a:t>	A. Jimmy Carter</a:t>
            </a:r>
          </a:p>
          <a:p>
            <a:r>
              <a:rPr lang="en-US"/>
              <a:t>	B.  Zell Miller</a:t>
            </a:r>
          </a:p>
          <a:p>
            <a:r>
              <a:rPr lang="en-US"/>
              <a:t>	C.  Sonny Perdue</a:t>
            </a:r>
          </a:p>
          <a:p>
            <a:r>
              <a:rPr lang="en-US"/>
              <a:t>	D.  Roy Barnes</a:t>
            </a:r>
          </a:p>
          <a:p>
            <a:endParaRPr lang="en-US"/>
          </a:p>
          <a:p>
            <a:r>
              <a:rPr lang="en-US"/>
              <a:t>Atlanta businessmen Ted Turner, Asa Candler, and Bernie Marcus are well known as successful</a:t>
            </a:r>
          </a:p>
          <a:p>
            <a:r>
              <a:rPr lang="en-US"/>
              <a:t>	A.  Entrepreneurs</a:t>
            </a:r>
          </a:p>
          <a:p>
            <a:r>
              <a:rPr lang="en-US"/>
              <a:t>	B.  Professional sports team owners</a:t>
            </a:r>
          </a:p>
          <a:p>
            <a:r>
              <a:rPr lang="en-US"/>
              <a:t>	C.  Advertising agents</a:t>
            </a:r>
          </a:p>
          <a:p>
            <a:r>
              <a:rPr lang="en-US"/>
              <a:t>	D.  Politicians</a:t>
            </a:r>
          </a:p>
          <a:p>
            <a:endParaRPr lang="en-US"/>
          </a:p>
          <a:p>
            <a:r>
              <a:rPr lang="en-US"/>
              <a:t>Who was the first African-American mayor of Atlanta and is know for expanding the airport?</a:t>
            </a:r>
          </a:p>
          <a:p>
            <a:r>
              <a:rPr lang="en-US"/>
              <a:t>	A.  Shirley Franklin</a:t>
            </a:r>
          </a:p>
          <a:p>
            <a:r>
              <a:rPr lang="en-US"/>
              <a:t>	B.  Kasim Reed</a:t>
            </a:r>
          </a:p>
          <a:p>
            <a:r>
              <a:rPr lang="en-US"/>
              <a:t>	C.  Andrew Young</a:t>
            </a:r>
          </a:p>
          <a:p>
            <a:r>
              <a:rPr lang="en-US"/>
              <a:t>(13-15)   D.  Maynard Jackson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66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Answer card 1-15</a:t>
            </a:r>
          </a:p>
        </p:txBody>
      </p:sp>
      <p:graphicFrame>
        <p:nvGraphicFramePr>
          <p:cNvPr id="77827" name="Group 3"/>
          <p:cNvGraphicFramePr>
            <a:graphicFrameLocks noGrp="1"/>
          </p:cNvGraphicFramePr>
          <p:nvPr>
            <p:ph sz="half" idx="2"/>
          </p:nvPr>
        </p:nvGraphicFramePr>
        <p:xfrm>
          <a:off x="2590800" y="1447800"/>
          <a:ext cx="4038600" cy="4525963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7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 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 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 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 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 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 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 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660033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solidFill>
                  <a:schemeClr val="bg1"/>
                </a:solidFill>
              </a:rPr>
              <a:t>Government </a:t>
            </a:r>
            <a:r>
              <a:rPr lang="en-US" sz="4000" b="1" dirty="0" smtClean="0">
                <a:solidFill>
                  <a:srgbClr val="660033"/>
                </a:solidFill>
              </a:rPr>
              <a:t/>
            </a:r>
            <a:br>
              <a:rPr lang="en-US" sz="4000" b="1" dirty="0" smtClean="0">
                <a:solidFill>
                  <a:srgbClr val="660033"/>
                </a:solidFill>
              </a:rPr>
            </a:br>
            <a:endParaRPr lang="en-US" sz="4000" b="1" dirty="0" smtClean="0">
              <a:solidFill>
                <a:srgbClr val="660033"/>
              </a:solidFill>
            </a:endParaRP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876300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Which power is </a:t>
            </a:r>
            <a:r>
              <a:rPr lang="en-US" b="1"/>
              <a:t>not </a:t>
            </a:r>
            <a:r>
              <a:rPr lang="en-US"/>
              <a:t>given to Georgia’s governor by the state constitution?</a:t>
            </a:r>
          </a:p>
          <a:p>
            <a:r>
              <a:rPr lang="en-US"/>
              <a:t>	a. Serving as commander-in-chief of the Georgia National Guard</a:t>
            </a:r>
          </a:p>
          <a:p>
            <a:r>
              <a:rPr lang="en-US"/>
              <a:t>	b.Signing bills from the legislature into law</a:t>
            </a:r>
          </a:p>
          <a:p>
            <a:r>
              <a:rPr lang="en-US"/>
              <a:t>	c.Preparing an annual budget for consideration by the General Assembly</a:t>
            </a:r>
          </a:p>
          <a:p>
            <a:r>
              <a:rPr lang="en-US"/>
              <a:t>	d.Representing Georgia in meetings with federal officials or other states’ </a:t>
            </a:r>
          </a:p>
          <a:p>
            <a:r>
              <a:rPr lang="en-US"/>
              <a:t>	   governors</a:t>
            </a:r>
          </a:p>
          <a:p>
            <a:endParaRPr lang="en-US"/>
          </a:p>
          <a:p>
            <a:r>
              <a:rPr lang="en-US"/>
              <a:t>Jimmy Carter’s term as president did </a:t>
            </a:r>
            <a:r>
              <a:rPr lang="en-US" b="1"/>
              <a:t>not</a:t>
            </a:r>
            <a:r>
              <a:rPr lang="en-US"/>
              <a:t> include</a:t>
            </a:r>
          </a:p>
          <a:p>
            <a:r>
              <a:rPr lang="en-US"/>
              <a:t>	a. the Camp David Peace Accords.</a:t>
            </a:r>
          </a:p>
          <a:p>
            <a:r>
              <a:rPr lang="en-US"/>
              <a:t>	b.establishing diplomatic relations with the People’s Republic of China</a:t>
            </a:r>
          </a:p>
          <a:p>
            <a:r>
              <a:rPr lang="en-US"/>
              <a:t>.	c.a stable, strong economy.</a:t>
            </a:r>
          </a:p>
          <a:p>
            <a:r>
              <a:rPr lang="en-US"/>
              <a:t>	d.the ratification of the Panama Canal treaties.</a:t>
            </a:r>
          </a:p>
          <a:p>
            <a:endParaRPr lang="en-US"/>
          </a:p>
          <a:p>
            <a:r>
              <a:rPr lang="en-US"/>
              <a:t>The supreme court of Georgia has</a:t>
            </a:r>
          </a:p>
          <a:p>
            <a:r>
              <a:rPr lang="en-US"/>
              <a:t>	a. six justices elected by popular vote to six-year terms of office.</a:t>
            </a:r>
          </a:p>
          <a:p>
            <a:r>
              <a:rPr lang="en-US"/>
              <a:t>	b.five justices elected by popular vote to four-year terms of office.</a:t>
            </a:r>
          </a:p>
          <a:p>
            <a:r>
              <a:rPr lang="en-US"/>
              <a:t>	c.five justices elected by popular vote to seven-year terms of office.</a:t>
            </a:r>
          </a:p>
          <a:p>
            <a:r>
              <a:rPr lang="en-US"/>
              <a:t>	d.seven justices elected by popular vote to six-year terms of office.</a:t>
            </a:r>
          </a:p>
          <a:p>
            <a:r>
              <a:rPr lang="en-US"/>
              <a:t>(16-18)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351</Words>
  <Application>Microsoft Office PowerPoint</Application>
  <PresentationFormat>On-screen Show (4:3)</PresentationFormat>
  <Paragraphs>296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Please get out a sheet of paper and number from 1-36</vt:lpstr>
      <vt:lpstr>PowerPoint Presentation</vt:lpstr>
      <vt:lpstr>1950 – 1970      Civil Rights Movement, Vietnam, Modern Georgia</vt:lpstr>
      <vt:lpstr>1950 – 1970      Civil Rights Movement, Vietnam, Modern Georgia</vt:lpstr>
      <vt:lpstr>1950 – 1970      Civil Rights Movement, Vietnam, Modern Georgia</vt:lpstr>
      <vt:lpstr>1950 – 1970      Civil Rights Movement, Vietnam, Modern Georgia</vt:lpstr>
      <vt:lpstr>1950 – 1970      Civil Rights Movement, Vietnam, Modern Georgia</vt:lpstr>
      <vt:lpstr>Answer card 1-15</vt:lpstr>
      <vt:lpstr>Government  </vt:lpstr>
      <vt:lpstr>Government  </vt:lpstr>
      <vt:lpstr>Government  </vt:lpstr>
      <vt:lpstr>Government  </vt:lpstr>
      <vt:lpstr>Government  </vt:lpstr>
      <vt:lpstr>Government  </vt:lpstr>
      <vt:lpstr>Government  </vt:lpstr>
      <vt:lpstr>Answer card 16-36</vt:lpstr>
    </vt:vector>
  </TitlesOfParts>
  <Company>Educator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Fredrick D. Weldon</dc:creator>
  <cp:lastModifiedBy>Deck</cp:lastModifiedBy>
  <cp:revision>2</cp:revision>
  <cp:lastPrinted>2013-04-18T21:25:53Z</cp:lastPrinted>
  <dcterms:created xsi:type="dcterms:W3CDTF">2013-04-15T03:26:52Z</dcterms:created>
  <dcterms:modified xsi:type="dcterms:W3CDTF">2013-04-18T21:26:07Z</dcterms:modified>
</cp:coreProperties>
</file>