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8"/>
  </p:handoutMasterIdLst>
  <p:sldIdLst>
    <p:sldId id="256" r:id="rId2"/>
    <p:sldId id="297" r:id="rId3"/>
    <p:sldId id="257" r:id="rId4"/>
    <p:sldId id="311" r:id="rId5"/>
    <p:sldId id="298" r:id="rId6"/>
    <p:sldId id="299" r:id="rId7"/>
    <p:sldId id="300" r:id="rId8"/>
    <p:sldId id="301" r:id="rId9"/>
    <p:sldId id="302" r:id="rId10"/>
    <p:sldId id="296" r:id="rId11"/>
    <p:sldId id="303" r:id="rId12"/>
    <p:sldId id="304" r:id="rId13"/>
    <p:sldId id="305" r:id="rId14"/>
    <p:sldId id="306" r:id="rId15"/>
    <p:sldId id="307" r:id="rId16"/>
    <p:sldId id="258" r:id="rId17"/>
    <p:sldId id="312" r:id="rId18"/>
    <p:sldId id="259" r:id="rId19"/>
    <p:sldId id="313" r:id="rId20"/>
    <p:sldId id="260" r:id="rId21"/>
    <p:sldId id="314" r:id="rId22"/>
    <p:sldId id="308" r:id="rId23"/>
    <p:sldId id="309" r:id="rId24"/>
    <p:sldId id="310" r:id="rId25"/>
    <p:sldId id="261" r:id="rId26"/>
    <p:sldId id="315" r:id="rId27"/>
    <p:sldId id="262" r:id="rId28"/>
    <p:sldId id="316" r:id="rId29"/>
    <p:sldId id="263" r:id="rId30"/>
    <p:sldId id="317" r:id="rId31"/>
    <p:sldId id="264" r:id="rId32"/>
    <p:sldId id="318" r:id="rId33"/>
    <p:sldId id="265" r:id="rId34"/>
    <p:sldId id="319" r:id="rId35"/>
    <p:sldId id="266" r:id="rId36"/>
    <p:sldId id="320" r:id="rId37"/>
    <p:sldId id="267" r:id="rId38"/>
    <p:sldId id="321" r:id="rId39"/>
    <p:sldId id="268" r:id="rId40"/>
    <p:sldId id="322" r:id="rId41"/>
    <p:sldId id="269" r:id="rId42"/>
    <p:sldId id="323" r:id="rId43"/>
    <p:sldId id="270" r:id="rId44"/>
    <p:sldId id="324" r:id="rId45"/>
    <p:sldId id="271" r:id="rId46"/>
    <p:sldId id="325" r:id="rId47"/>
    <p:sldId id="272" r:id="rId48"/>
    <p:sldId id="326" r:id="rId49"/>
    <p:sldId id="273" r:id="rId50"/>
    <p:sldId id="327" r:id="rId51"/>
    <p:sldId id="274" r:id="rId52"/>
    <p:sldId id="328" r:id="rId53"/>
    <p:sldId id="275" r:id="rId54"/>
    <p:sldId id="329" r:id="rId55"/>
    <p:sldId id="276" r:id="rId56"/>
    <p:sldId id="330" r:id="rId57"/>
    <p:sldId id="277" r:id="rId58"/>
    <p:sldId id="331" r:id="rId59"/>
    <p:sldId id="278" r:id="rId60"/>
    <p:sldId id="332" r:id="rId61"/>
    <p:sldId id="279" r:id="rId62"/>
    <p:sldId id="333" r:id="rId63"/>
    <p:sldId id="280" r:id="rId64"/>
    <p:sldId id="334" r:id="rId65"/>
    <p:sldId id="281" r:id="rId66"/>
    <p:sldId id="335" r:id="rId67"/>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4660"/>
  </p:normalViewPr>
  <p:slideViewPr>
    <p:cSldViewPr>
      <p:cViewPr>
        <p:scale>
          <a:sx n="94" d="100"/>
          <a:sy n="94" d="100"/>
        </p:scale>
        <p:origin x="-690" y="4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1963"/>
          </a:xfrm>
          <a:prstGeom prst="rect">
            <a:avLst/>
          </a:prstGeom>
        </p:spPr>
        <p:txBody>
          <a:bodyPr vert="horz" lIns="91440" tIns="45720" rIns="91440" bIns="45720" rtlCol="0"/>
          <a:lstStyle>
            <a:lvl1pPr algn="r">
              <a:defRPr sz="1200"/>
            </a:lvl1pPr>
          </a:lstStyle>
          <a:p>
            <a:fld id="{370C2DD4-2AE8-4B68-8E42-5C5DF98843A4}" type="datetimeFigureOut">
              <a:rPr lang="en-US" smtClean="0"/>
              <a:t>4/18/2013</a:t>
            </a:fld>
            <a:endParaRPr lang="en-US"/>
          </a:p>
        </p:txBody>
      </p:sp>
      <p:sp>
        <p:nvSpPr>
          <p:cNvPr id="4" name="Footer Placeholder 3"/>
          <p:cNvSpPr>
            <a:spLocks noGrp="1"/>
          </p:cNvSpPr>
          <p:nvPr>
            <p:ph type="ftr" sz="quarter" idx="2"/>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lIns="91440" tIns="45720" rIns="91440" bIns="45720" rtlCol="0" anchor="b"/>
          <a:lstStyle>
            <a:lvl1pPr algn="r">
              <a:defRPr sz="1200"/>
            </a:lvl1pPr>
          </a:lstStyle>
          <a:p>
            <a:fld id="{0A8CDAAF-7982-451E-A3E2-E7CA68EEB829}" type="slidenum">
              <a:rPr lang="en-US" smtClean="0"/>
              <a:t>‹#›</a:t>
            </a:fld>
            <a:endParaRPr lang="en-US"/>
          </a:p>
        </p:txBody>
      </p:sp>
    </p:spTree>
    <p:extLst>
      <p:ext uri="{BB962C8B-B14F-4D97-AF65-F5344CB8AC3E}">
        <p14:creationId xmlns:p14="http://schemas.microsoft.com/office/powerpoint/2010/main" val="184338900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4F0B5C-9721-41FF-8D89-AB83DFA9F163}"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B4B6EE-9AB2-4FA4-8D4C-4F3458B30365}" type="slidenum">
              <a:rPr lang="en-US" smtClean="0"/>
              <a:t>‹#›</a:t>
            </a:fld>
            <a:endParaRPr lang="en-US"/>
          </a:p>
        </p:txBody>
      </p:sp>
    </p:spTree>
    <p:extLst>
      <p:ext uri="{BB962C8B-B14F-4D97-AF65-F5344CB8AC3E}">
        <p14:creationId xmlns:p14="http://schemas.microsoft.com/office/powerpoint/2010/main" val="155195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4F0B5C-9721-41FF-8D89-AB83DFA9F163}"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B4B6EE-9AB2-4FA4-8D4C-4F3458B30365}" type="slidenum">
              <a:rPr lang="en-US" smtClean="0"/>
              <a:t>‹#›</a:t>
            </a:fld>
            <a:endParaRPr lang="en-US"/>
          </a:p>
        </p:txBody>
      </p:sp>
    </p:spTree>
    <p:extLst>
      <p:ext uri="{BB962C8B-B14F-4D97-AF65-F5344CB8AC3E}">
        <p14:creationId xmlns:p14="http://schemas.microsoft.com/office/powerpoint/2010/main" val="651807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4F0B5C-9721-41FF-8D89-AB83DFA9F163}"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B4B6EE-9AB2-4FA4-8D4C-4F3458B30365}" type="slidenum">
              <a:rPr lang="en-US" smtClean="0"/>
              <a:t>‹#›</a:t>
            </a:fld>
            <a:endParaRPr lang="en-US"/>
          </a:p>
        </p:txBody>
      </p:sp>
    </p:spTree>
    <p:extLst>
      <p:ext uri="{BB962C8B-B14F-4D97-AF65-F5344CB8AC3E}">
        <p14:creationId xmlns:p14="http://schemas.microsoft.com/office/powerpoint/2010/main" val="1785382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4F0B5C-9721-41FF-8D89-AB83DFA9F163}"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B4B6EE-9AB2-4FA4-8D4C-4F3458B30365}" type="slidenum">
              <a:rPr lang="en-US" smtClean="0"/>
              <a:t>‹#›</a:t>
            </a:fld>
            <a:endParaRPr lang="en-US"/>
          </a:p>
        </p:txBody>
      </p:sp>
    </p:spTree>
    <p:extLst>
      <p:ext uri="{BB962C8B-B14F-4D97-AF65-F5344CB8AC3E}">
        <p14:creationId xmlns:p14="http://schemas.microsoft.com/office/powerpoint/2010/main" val="2494394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4F0B5C-9721-41FF-8D89-AB83DFA9F163}"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B4B6EE-9AB2-4FA4-8D4C-4F3458B30365}" type="slidenum">
              <a:rPr lang="en-US" smtClean="0"/>
              <a:t>‹#›</a:t>
            </a:fld>
            <a:endParaRPr lang="en-US"/>
          </a:p>
        </p:txBody>
      </p:sp>
    </p:spTree>
    <p:extLst>
      <p:ext uri="{BB962C8B-B14F-4D97-AF65-F5344CB8AC3E}">
        <p14:creationId xmlns:p14="http://schemas.microsoft.com/office/powerpoint/2010/main" val="3801683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4F0B5C-9721-41FF-8D89-AB83DFA9F163}" type="datetimeFigureOut">
              <a:rPr lang="en-US" smtClean="0"/>
              <a:t>4/18/2013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B4B6EE-9AB2-4FA4-8D4C-4F3458B30365}" type="slidenum">
              <a:rPr lang="en-US" smtClean="0"/>
              <a:t>‹#›</a:t>
            </a:fld>
            <a:endParaRPr lang="en-US"/>
          </a:p>
        </p:txBody>
      </p:sp>
    </p:spTree>
    <p:extLst>
      <p:ext uri="{BB962C8B-B14F-4D97-AF65-F5344CB8AC3E}">
        <p14:creationId xmlns:p14="http://schemas.microsoft.com/office/powerpoint/2010/main" val="286324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4F0B5C-9721-41FF-8D89-AB83DFA9F163}" type="datetimeFigureOut">
              <a:rPr lang="en-US" smtClean="0"/>
              <a:t>4/18/2013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B4B6EE-9AB2-4FA4-8D4C-4F3458B30365}" type="slidenum">
              <a:rPr lang="en-US" smtClean="0"/>
              <a:t>‹#›</a:t>
            </a:fld>
            <a:endParaRPr lang="en-US"/>
          </a:p>
        </p:txBody>
      </p:sp>
    </p:spTree>
    <p:extLst>
      <p:ext uri="{BB962C8B-B14F-4D97-AF65-F5344CB8AC3E}">
        <p14:creationId xmlns:p14="http://schemas.microsoft.com/office/powerpoint/2010/main" val="1587867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4F0B5C-9721-41FF-8D89-AB83DFA9F163}" type="datetimeFigureOut">
              <a:rPr lang="en-US" smtClean="0"/>
              <a:t>4/18/2013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B4B6EE-9AB2-4FA4-8D4C-4F3458B30365}" type="slidenum">
              <a:rPr lang="en-US" smtClean="0"/>
              <a:t>‹#›</a:t>
            </a:fld>
            <a:endParaRPr lang="en-US"/>
          </a:p>
        </p:txBody>
      </p:sp>
    </p:spTree>
    <p:extLst>
      <p:ext uri="{BB962C8B-B14F-4D97-AF65-F5344CB8AC3E}">
        <p14:creationId xmlns:p14="http://schemas.microsoft.com/office/powerpoint/2010/main" val="557441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4F0B5C-9721-41FF-8D89-AB83DFA9F163}" type="datetimeFigureOut">
              <a:rPr lang="en-US" smtClean="0"/>
              <a:t>4/18/2013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B4B6EE-9AB2-4FA4-8D4C-4F3458B30365}" type="slidenum">
              <a:rPr lang="en-US" smtClean="0"/>
              <a:t>‹#›</a:t>
            </a:fld>
            <a:endParaRPr lang="en-US"/>
          </a:p>
        </p:txBody>
      </p:sp>
    </p:spTree>
    <p:extLst>
      <p:ext uri="{BB962C8B-B14F-4D97-AF65-F5344CB8AC3E}">
        <p14:creationId xmlns:p14="http://schemas.microsoft.com/office/powerpoint/2010/main" val="174575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4F0B5C-9721-41FF-8D89-AB83DFA9F163}" type="datetimeFigureOut">
              <a:rPr lang="en-US" smtClean="0"/>
              <a:t>4/18/2013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B4B6EE-9AB2-4FA4-8D4C-4F3458B30365}" type="slidenum">
              <a:rPr lang="en-US" smtClean="0"/>
              <a:t>‹#›</a:t>
            </a:fld>
            <a:endParaRPr lang="en-US"/>
          </a:p>
        </p:txBody>
      </p:sp>
    </p:spTree>
    <p:extLst>
      <p:ext uri="{BB962C8B-B14F-4D97-AF65-F5344CB8AC3E}">
        <p14:creationId xmlns:p14="http://schemas.microsoft.com/office/powerpoint/2010/main" val="2330566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4F0B5C-9721-41FF-8D89-AB83DFA9F163}" type="datetimeFigureOut">
              <a:rPr lang="en-US" smtClean="0"/>
              <a:t>4/18/2013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B4B6EE-9AB2-4FA4-8D4C-4F3458B30365}" type="slidenum">
              <a:rPr lang="en-US" smtClean="0"/>
              <a:t>‹#›</a:t>
            </a:fld>
            <a:endParaRPr lang="en-US"/>
          </a:p>
        </p:txBody>
      </p:sp>
    </p:spTree>
    <p:extLst>
      <p:ext uri="{BB962C8B-B14F-4D97-AF65-F5344CB8AC3E}">
        <p14:creationId xmlns:p14="http://schemas.microsoft.com/office/powerpoint/2010/main" val="482049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4F0B5C-9721-41FF-8D89-AB83DFA9F163}" type="datetimeFigureOut">
              <a:rPr lang="en-US" smtClean="0"/>
              <a:t>4/18/2013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B4B6EE-9AB2-4FA4-8D4C-4F3458B30365}" type="slidenum">
              <a:rPr lang="en-US" smtClean="0"/>
              <a:t>‹#›</a:t>
            </a:fld>
            <a:endParaRPr lang="en-US"/>
          </a:p>
        </p:txBody>
      </p:sp>
    </p:spTree>
    <p:extLst>
      <p:ext uri="{BB962C8B-B14F-4D97-AF65-F5344CB8AC3E}">
        <p14:creationId xmlns:p14="http://schemas.microsoft.com/office/powerpoint/2010/main" val="23815152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6</a:t>
            </a:r>
            <a:r>
              <a:rPr lang="en-US" baseline="30000" dirty="0" smtClean="0"/>
              <a:t>th</a:t>
            </a:r>
            <a:r>
              <a:rPr lang="en-US" dirty="0" smtClean="0"/>
              <a:t> Grade CRCT</a:t>
            </a:r>
            <a:endParaRPr lang="en-US" dirty="0"/>
          </a:p>
        </p:txBody>
      </p:sp>
      <p:sp>
        <p:nvSpPr>
          <p:cNvPr id="3" name="Subtitle 2"/>
          <p:cNvSpPr>
            <a:spLocks noGrp="1"/>
          </p:cNvSpPr>
          <p:nvPr>
            <p:ph type="subTitle" idx="1"/>
          </p:nvPr>
        </p:nvSpPr>
        <p:spPr/>
        <p:txBody>
          <a:bodyPr/>
          <a:lstStyle/>
          <a:p>
            <a:r>
              <a:rPr lang="en-US" smtClean="0">
                <a:solidFill>
                  <a:schemeClr val="tx1"/>
                </a:solidFill>
              </a:rPr>
              <a:t>Social </a:t>
            </a:r>
            <a:r>
              <a:rPr lang="en-US" dirty="0">
                <a:solidFill>
                  <a:schemeClr val="tx1"/>
                </a:solidFill>
              </a:rPr>
              <a:t>Studies Review</a:t>
            </a:r>
          </a:p>
        </p:txBody>
      </p:sp>
    </p:spTree>
    <p:extLst>
      <p:ext uri="{BB962C8B-B14F-4D97-AF65-F5344CB8AC3E}">
        <p14:creationId xmlns:p14="http://schemas.microsoft.com/office/powerpoint/2010/main" val="14867986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Economics</a:t>
            </a:r>
            <a:endParaRPr lang="en-US" dirty="0"/>
          </a:p>
        </p:txBody>
      </p:sp>
      <p:sp>
        <p:nvSpPr>
          <p:cNvPr id="3" name="Content Placeholder 2"/>
          <p:cNvSpPr>
            <a:spLocks noGrp="1"/>
          </p:cNvSpPr>
          <p:nvPr>
            <p:ph idx="1"/>
          </p:nvPr>
        </p:nvSpPr>
        <p:spPr/>
        <p:txBody>
          <a:bodyPr/>
          <a:lstStyle/>
          <a:p>
            <a:r>
              <a:rPr lang="en-US" dirty="0" smtClean="0"/>
              <a:t>Economic </a:t>
            </a:r>
            <a:r>
              <a:rPr lang="en-US" b="1" dirty="0"/>
              <a:t>needs</a:t>
            </a:r>
            <a:r>
              <a:rPr lang="en-US" dirty="0"/>
              <a:t> are materials that people cannot live without—things such as food, water, and shelter. </a:t>
            </a:r>
            <a:endParaRPr lang="en-US" dirty="0" smtClean="0"/>
          </a:p>
          <a:p>
            <a:r>
              <a:rPr lang="en-US" dirty="0" smtClean="0"/>
              <a:t>Economic </a:t>
            </a:r>
            <a:r>
              <a:rPr lang="en-US" b="1" dirty="0"/>
              <a:t>wants</a:t>
            </a:r>
            <a:r>
              <a:rPr lang="en-US" dirty="0"/>
              <a:t> are anything else we desire, which includes entertainment and other luxuries. </a:t>
            </a:r>
            <a:endParaRPr lang="en-US" dirty="0" smtClean="0"/>
          </a:p>
          <a:p>
            <a:r>
              <a:rPr lang="en-US" b="1" dirty="0" smtClean="0"/>
              <a:t>Producers</a:t>
            </a:r>
            <a:r>
              <a:rPr lang="en-US" dirty="0" smtClean="0"/>
              <a:t> </a:t>
            </a:r>
            <a:r>
              <a:rPr lang="en-US" dirty="0"/>
              <a:t>must meet the needs or wants of consumers if they hope to make a profit.</a:t>
            </a:r>
          </a:p>
          <a:p>
            <a:endParaRPr lang="en-US" dirty="0"/>
          </a:p>
        </p:txBody>
      </p:sp>
    </p:spTree>
    <p:extLst>
      <p:ext uri="{BB962C8B-B14F-4D97-AF65-F5344CB8AC3E}">
        <p14:creationId xmlns:p14="http://schemas.microsoft.com/office/powerpoint/2010/main" val="11257488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Concepts</a:t>
            </a:r>
            <a:endParaRPr lang="en-US" dirty="0"/>
          </a:p>
        </p:txBody>
      </p:sp>
      <p:sp>
        <p:nvSpPr>
          <p:cNvPr id="3" name="Content Placeholder 2"/>
          <p:cNvSpPr>
            <a:spLocks noGrp="1"/>
          </p:cNvSpPr>
          <p:nvPr>
            <p:ph idx="1"/>
          </p:nvPr>
        </p:nvSpPr>
        <p:spPr>
          <a:xfrm>
            <a:off x="457200" y="1371600"/>
            <a:ext cx="8305800" cy="5105400"/>
          </a:xfrm>
        </p:spPr>
        <p:txBody>
          <a:bodyPr>
            <a:normAutofit fontScale="92500" lnSpcReduction="10000"/>
          </a:bodyPr>
          <a:lstStyle/>
          <a:p>
            <a:pPr marL="514350" indent="-514350">
              <a:buFont typeface="+mj-lt"/>
              <a:buAutoNum type="arabicPeriod"/>
            </a:pPr>
            <a:r>
              <a:rPr lang="en-US" b="1" dirty="0"/>
              <a:t>Gross Domestic Product (GDP)</a:t>
            </a:r>
            <a:r>
              <a:rPr lang="en-US" dirty="0"/>
              <a:t> - GDP is the most inclusive measure of an economy's output. It is defined as the market value of the total output of final goods and services produced in one year. </a:t>
            </a:r>
            <a:endParaRPr lang="en-US" dirty="0" smtClean="0"/>
          </a:p>
          <a:p>
            <a:pPr marL="514350" indent="-514350">
              <a:buFont typeface="+mj-lt"/>
              <a:buAutoNum type="arabicPeriod"/>
            </a:pPr>
            <a:r>
              <a:rPr lang="en-US" b="1" dirty="0"/>
              <a:t>Exchange Rates</a:t>
            </a:r>
            <a:r>
              <a:rPr lang="en-US" dirty="0"/>
              <a:t> - Because countries around the world have different currencies, exchange rates are a factor in international trade. An exchange rate is how much one currency is worth when compared to another. Exchange rates are constantly changing in relation to economic conditions in various countries</a:t>
            </a:r>
          </a:p>
        </p:txBody>
      </p:sp>
    </p:spTree>
    <p:extLst>
      <p:ext uri="{BB962C8B-B14F-4D97-AF65-F5344CB8AC3E}">
        <p14:creationId xmlns:p14="http://schemas.microsoft.com/office/powerpoint/2010/main" val="25353561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Currencies of the World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42632376"/>
              </p:ext>
            </p:extLst>
          </p:nvPr>
        </p:nvGraphicFramePr>
        <p:xfrm>
          <a:off x="533400" y="1219199"/>
          <a:ext cx="8229600" cy="5120734"/>
        </p:xfrm>
        <a:graphic>
          <a:graphicData uri="http://schemas.openxmlformats.org/drawingml/2006/table">
            <a:tbl>
              <a:tblPr firstRow="1" firstCol="1" bandRow="1">
                <a:tableStyleId>{5C22544A-7EE6-4342-B048-85BDC9FD1C3A}</a:tableStyleId>
              </a:tblPr>
              <a:tblGrid>
                <a:gridCol w="1371600"/>
                <a:gridCol w="1371600"/>
                <a:gridCol w="1371600"/>
                <a:gridCol w="1371600"/>
                <a:gridCol w="1371600"/>
                <a:gridCol w="1371600"/>
              </a:tblGrid>
              <a:tr h="1386804">
                <a:tc>
                  <a:txBody>
                    <a:bodyPr/>
                    <a:lstStyle/>
                    <a:p>
                      <a:pPr marL="0" marR="0" algn="ctr">
                        <a:lnSpc>
                          <a:spcPts val="2160"/>
                        </a:lnSpc>
                        <a:spcBef>
                          <a:spcPts val="0"/>
                        </a:spcBef>
                        <a:spcAft>
                          <a:spcPts val="1680"/>
                        </a:spcAft>
                      </a:pPr>
                      <a:r>
                        <a:rPr lang="en-US" sz="1400" dirty="0">
                          <a:effectLst/>
                        </a:rPr>
                        <a:t>Currency</a:t>
                      </a:r>
                      <a:endParaRPr lang="en-US" sz="1400" dirty="0">
                        <a:effectLst/>
                        <a:latin typeface="Calibri"/>
                        <a:ea typeface="Calibri"/>
                        <a:cs typeface="Times New Roman"/>
                      </a:endParaRPr>
                    </a:p>
                  </a:txBody>
                  <a:tcPr marL="106680" marR="106680" marB="30480" anchor="ctr"/>
                </a:tc>
                <a:tc>
                  <a:txBody>
                    <a:bodyPr/>
                    <a:lstStyle/>
                    <a:p>
                      <a:pPr marL="0" marR="0" algn="ctr">
                        <a:lnSpc>
                          <a:spcPts val="2160"/>
                        </a:lnSpc>
                        <a:spcBef>
                          <a:spcPts val="0"/>
                        </a:spcBef>
                        <a:spcAft>
                          <a:spcPts val="1680"/>
                        </a:spcAft>
                      </a:pPr>
                      <a:r>
                        <a:rPr lang="en-US" sz="1400" dirty="0">
                          <a:effectLst/>
                        </a:rPr>
                        <a:t>U.S.</a:t>
                      </a:r>
                      <a:br>
                        <a:rPr lang="en-US" sz="1400" dirty="0">
                          <a:effectLst/>
                        </a:rPr>
                      </a:br>
                      <a:r>
                        <a:rPr lang="en-US" sz="1400" dirty="0">
                          <a:effectLst/>
                        </a:rPr>
                        <a:t>Dollar</a:t>
                      </a:r>
                      <a:endParaRPr lang="en-US" sz="1400" dirty="0">
                        <a:effectLst/>
                        <a:latin typeface="Calibri"/>
                        <a:ea typeface="Calibri"/>
                        <a:cs typeface="Times New Roman"/>
                      </a:endParaRPr>
                    </a:p>
                  </a:txBody>
                  <a:tcPr marL="106680" marR="106680" marB="30480" anchor="ctr"/>
                </a:tc>
                <a:tc>
                  <a:txBody>
                    <a:bodyPr/>
                    <a:lstStyle/>
                    <a:p>
                      <a:pPr marL="0" marR="0" algn="ctr">
                        <a:lnSpc>
                          <a:spcPts val="2160"/>
                        </a:lnSpc>
                        <a:spcBef>
                          <a:spcPts val="0"/>
                        </a:spcBef>
                        <a:spcAft>
                          <a:spcPts val="1680"/>
                        </a:spcAft>
                      </a:pPr>
                      <a:r>
                        <a:rPr lang="en-US" sz="1400" dirty="0">
                          <a:effectLst/>
                        </a:rPr>
                        <a:t>Japanese</a:t>
                      </a:r>
                      <a:br>
                        <a:rPr lang="en-US" sz="1400" dirty="0">
                          <a:effectLst/>
                        </a:rPr>
                      </a:br>
                      <a:r>
                        <a:rPr lang="en-US" sz="1400" dirty="0">
                          <a:effectLst/>
                        </a:rPr>
                        <a:t>Yen</a:t>
                      </a:r>
                      <a:endParaRPr lang="en-US" sz="1400" dirty="0">
                        <a:effectLst/>
                        <a:latin typeface="Calibri"/>
                        <a:ea typeface="Calibri"/>
                        <a:cs typeface="Times New Roman"/>
                      </a:endParaRPr>
                    </a:p>
                  </a:txBody>
                  <a:tcPr marL="106680" marR="106680" marB="30480" anchor="ctr"/>
                </a:tc>
                <a:tc>
                  <a:txBody>
                    <a:bodyPr/>
                    <a:lstStyle/>
                    <a:p>
                      <a:pPr marL="0" marR="0" algn="ctr">
                        <a:lnSpc>
                          <a:spcPts val="2160"/>
                        </a:lnSpc>
                        <a:spcBef>
                          <a:spcPts val="0"/>
                        </a:spcBef>
                        <a:spcAft>
                          <a:spcPts val="1680"/>
                        </a:spcAft>
                      </a:pPr>
                      <a:r>
                        <a:rPr lang="en-US" sz="1400" dirty="0">
                          <a:effectLst/>
                        </a:rPr>
                        <a:t>Euro</a:t>
                      </a:r>
                      <a:endParaRPr lang="en-US" sz="1400" dirty="0">
                        <a:effectLst/>
                        <a:latin typeface="Calibri"/>
                        <a:ea typeface="Calibri"/>
                        <a:cs typeface="Times New Roman"/>
                      </a:endParaRPr>
                    </a:p>
                  </a:txBody>
                  <a:tcPr marL="106680" marR="106680" marB="30480" anchor="ctr"/>
                </a:tc>
                <a:tc>
                  <a:txBody>
                    <a:bodyPr/>
                    <a:lstStyle/>
                    <a:p>
                      <a:pPr marL="0" marR="0" algn="ctr">
                        <a:lnSpc>
                          <a:spcPts val="2160"/>
                        </a:lnSpc>
                        <a:spcBef>
                          <a:spcPts val="0"/>
                        </a:spcBef>
                        <a:spcAft>
                          <a:spcPts val="1680"/>
                        </a:spcAft>
                      </a:pPr>
                      <a:r>
                        <a:rPr lang="en-US" sz="1400" dirty="0">
                          <a:effectLst/>
                        </a:rPr>
                        <a:t>British</a:t>
                      </a:r>
                      <a:br>
                        <a:rPr lang="en-US" sz="1400" dirty="0">
                          <a:effectLst/>
                        </a:rPr>
                      </a:br>
                      <a:r>
                        <a:rPr lang="en-US" sz="1400" dirty="0">
                          <a:effectLst/>
                        </a:rPr>
                        <a:t>Pound</a:t>
                      </a:r>
                      <a:endParaRPr lang="en-US" sz="1400" dirty="0">
                        <a:effectLst/>
                        <a:latin typeface="Calibri"/>
                        <a:ea typeface="Calibri"/>
                        <a:cs typeface="Times New Roman"/>
                      </a:endParaRPr>
                    </a:p>
                  </a:txBody>
                  <a:tcPr marL="106680" marR="106680" marB="30480" anchor="ctr"/>
                </a:tc>
                <a:tc>
                  <a:txBody>
                    <a:bodyPr/>
                    <a:lstStyle/>
                    <a:p>
                      <a:pPr marL="0" marR="0" algn="ctr">
                        <a:lnSpc>
                          <a:spcPts val="2160"/>
                        </a:lnSpc>
                        <a:spcBef>
                          <a:spcPts val="0"/>
                        </a:spcBef>
                        <a:spcAft>
                          <a:spcPts val="1680"/>
                        </a:spcAft>
                      </a:pPr>
                      <a:r>
                        <a:rPr lang="en-US" sz="1400" dirty="0">
                          <a:effectLst/>
                        </a:rPr>
                        <a:t>Chinese</a:t>
                      </a:r>
                      <a:br>
                        <a:rPr lang="en-US" sz="1400" dirty="0">
                          <a:effectLst/>
                        </a:rPr>
                      </a:br>
                      <a:r>
                        <a:rPr lang="en-US" sz="1400" dirty="0">
                          <a:effectLst/>
                        </a:rPr>
                        <a:t>Yuan</a:t>
                      </a:r>
                      <a:endParaRPr lang="en-US" sz="1400" dirty="0">
                        <a:effectLst/>
                        <a:latin typeface="Calibri"/>
                        <a:ea typeface="Calibri"/>
                        <a:cs typeface="Times New Roman"/>
                      </a:endParaRPr>
                    </a:p>
                  </a:txBody>
                  <a:tcPr marL="106680" marR="106680" marB="30480" anchor="ctr"/>
                </a:tc>
              </a:tr>
              <a:tr h="746786">
                <a:tc>
                  <a:txBody>
                    <a:bodyPr/>
                    <a:lstStyle/>
                    <a:p>
                      <a:pPr marL="0" marR="0">
                        <a:lnSpc>
                          <a:spcPts val="2160"/>
                        </a:lnSpc>
                        <a:spcBef>
                          <a:spcPts val="0"/>
                        </a:spcBef>
                        <a:spcAft>
                          <a:spcPts val="1680"/>
                        </a:spcAft>
                      </a:pPr>
                      <a:r>
                        <a:rPr lang="en-US" sz="1400">
                          <a:effectLst/>
                        </a:rPr>
                        <a:t>1 U.S. Dollar</a:t>
                      </a:r>
                      <a:endParaRPr lang="en-US" sz="1400">
                        <a:effectLst/>
                        <a:latin typeface="Calibri"/>
                        <a:ea typeface="Calibri"/>
                        <a:cs typeface="Times New Roman"/>
                      </a:endParaRPr>
                    </a:p>
                  </a:txBody>
                  <a:tcPr marL="106680" marR="106680" marB="30480" anchor="ctr"/>
                </a:tc>
                <a:tc>
                  <a:txBody>
                    <a:bodyPr/>
                    <a:lstStyle/>
                    <a:p>
                      <a:pPr marL="0" marR="0">
                        <a:lnSpc>
                          <a:spcPts val="2160"/>
                        </a:lnSpc>
                        <a:spcBef>
                          <a:spcPts val="0"/>
                        </a:spcBef>
                        <a:spcAft>
                          <a:spcPts val="1680"/>
                        </a:spcAft>
                      </a:pPr>
                      <a:r>
                        <a:rPr lang="en-US" sz="1400">
                          <a:effectLst/>
                        </a:rPr>
                        <a:t>1</a:t>
                      </a:r>
                      <a:endParaRPr lang="en-US" sz="1400">
                        <a:effectLst/>
                        <a:latin typeface="Calibri"/>
                        <a:ea typeface="Calibri"/>
                        <a:cs typeface="Times New Roman"/>
                      </a:endParaRPr>
                    </a:p>
                  </a:txBody>
                  <a:tcPr marL="106680" marR="106680" marB="30480" anchor="ctr"/>
                </a:tc>
                <a:tc>
                  <a:txBody>
                    <a:bodyPr/>
                    <a:lstStyle/>
                    <a:p>
                      <a:pPr marL="0" marR="0">
                        <a:lnSpc>
                          <a:spcPts val="2160"/>
                        </a:lnSpc>
                        <a:spcBef>
                          <a:spcPts val="0"/>
                        </a:spcBef>
                        <a:spcAft>
                          <a:spcPts val="1680"/>
                        </a:spcAft>
                      </a:pPr>
                      <a:r>
                        <a:rPr lang="en-US" sz="1400" dirty="0">
                          <a:effectLst/>
                        </a:rPr>
                        <a:t>96.065</a:t>
                      </a:r>
                      <a:endParaRPr lang="en-US" sz="1400" dirty="0">
                        <a:effectLst/>
                        <a:latin typeface="Calibri"/>
                        <a:ea typeface="Calibri"/>
                        <a:cs typeface="Times New Roman"/>
                      </a:endParaRPr>
                    </a:p>
                  </a:txBody>
                  <a:tcPr marL="106680" marR="106680" marB="30480" anchor="ctr"/>
                </a:tc>
                <a:tc>
                  <a:txBody>
                    <a:bodyPr/>
                    <a:lstStyle/>
                    <a:p>
                      <a:pPr marL="0" marR="0">
                        <a:lnSpc>
                          <a:spcPts val="2160"/>
                        </a:lnSpc>
                        <a:spcBef>
                          <a:spcPts val="0"/>
                        </a:spcBef>
                        <a:spcAft>
                          <a:spcPts val="1680"/>
                        </a:spcAft>
                      </a:pPr>
                      <a:r>
                        <a:rPr lang="en-US" sz="1400" dirty="0">
                          <a:effectLst/>
                        </a:rPr>
                        <a:t>.7349</a:t>
                      </a:r>
                      <a:endParaRPr lang="en-US" sz="1400" dirty="0">
                        <a:effectLst/>
                        <a:latin typeface="Calibri"/>
                        <a:ea typeface="Calibri"/>
                        <a:cs typeface="Times New Roman"/>
                      </a:endParaRPr>
                    </a:p>
                  </a:txBody>
                  <a:tcPr marL="106680" marR="106680" marB="30480" anchor="ctr"/>
                </a:tc>
                <a:tc>
                  <a:txBody>
                    <a:bodyPr/>
                    <a:lstStyle/>
                    <a:p>
                      <a:pPr marL="0" marR="0">
                        <a:lnSpc>
                          <a:spcPts val="2160"/>
                        </a:lnSpc>
                        <a:spcBef>
                          <a:spcPts val="0"/>
                        </a:spcBef>
                        <a:spcAft>
                          <a:spcPts val="1680"/>
                        </a:spcAft>
                      </a:pPr>
                      <a:r>
                        <a:rPr lang="en-US" sz="1400" dirty="0">
                          <a:effectLst/>
                        </a:rPr>
                        <a:t>.6461</a:t>
                      </a:r>
                      <a:endParaRPr lang="en-US" sz="1400" dirty="0">
                        <a:effectLst/>
                        <a:latin typeface="Calibri"/>
                        <a:ea typeface="Calibri"/>
                        <a:cs typeface="Times New Roman"/>
                      </a:endParaRPr>
                    </a:p>
                  </a:txBody>
                  <a:tcPr marL="106680" marR="106680" marB="30480" anchor="ctr"/>
                </a:tc>
                <a:tc>
                  <a:txBody>
                    <a:bodyPr/>
                    <a:lstStyle/>
                    <a:p>
                      <a:pPr marL="0" marR="0">
                        <a:lnSpc>
                          <a:spcPts val="2160"/>
                        </a:lnSpc>
                        <a:spcBef>
                          <a:spcPts val="0"/>
                        </a:spcBef>
                        <a:spcAft>
                          <a:spcPts val="1680"/>
                        </a:spcAft>
                      </a:pPr>
                      <a:r>
                        <a:rPr lang="en-US" sz="1400" dirty="0">
                          <a:effectLst/>
                        </a:rPr>
                        <a:t>6.8295</a:t>
                      </a:r>
                      <a:endParaRPr lang="en-US" sz="1400" dirty="0">
                        <a:effectLst/>
                        <a:latin typeface="Calibri"/>
                        <a:ea typeface="Calibri"/>
                        <a:cs typeface="Times New Roman"/>
                      </a:endParaRPr>
                    </a:p>
                  </a:txBody>
                  <a:tcPr marL="106680" marR="106680" marB="30480" anchor="ctr"/>
                </a:tc>
              </a:tr>
              <a:tr h="746786">
                <a:tc>
                  <a:txBody>
                    <a:bodyPr/>
                    <a:lstStyle/>
                    <a:p>
                      <a:pPr marL="0" marR="0">
                        <a:lnSpc>
                          <a:spcPts val="2160"/>
                        </a:lnSpc>
                        <a:spcBef>
                          <a:spcPts val="0"/>
                        </a:spcBef>
                        <a:spcAft>
                          <a:spcPts val="1680"/>
                        </a:spcAft>
                      </a:pPr>
                      <a:r>
                        <a:rPr lang="en-US" sz="1400">
                          <a:effectLst/>
                        </a:rPr>
                        <a:t>1 Japanese Yen</a:t>
                      </a:r>
                      <a:endParaRPr lang="en-US" sz="1400">
                        <a:effectLst/>
                        <a:latin typeface="Calibri"/>
                        <a:ea typeface="Calibri"/>
                        <a:cs typeface="Times New Roman"/>
                      </a:endParaRPr>
                    </a:p>
                  </a:txBody>
                  <a:tcPr marL="106680" marR="106680" marB="30480" anchor="ctr"/>
                </a:tc>
                <a:tc>
                  <a:txBody>
                    <a:bodyPr/>
                    <a:lstStyle/>
                    <a:p>
                      <a:pPr marL="0" marR="0">
                        <a:lnSpc>
                          <a:spcPts val="2160"/>
                        </a:lnSpc>
                        <a:spcBef>
                          <a:spcPts val="0"/>
                        </a:spcBef>
                        <a:spcAft>
                          <a:spcPts val="1680"/>
                        </a:spcAft>
                      </a:pPr>
                      <a:r>
                        <a:rPr lang="en-US" sz="1400">
                          <a:effectLst/>
                        </a:rPr>
                        <a:t>.0104</a:t>
                      </a:r>
                      <a:endParaRPr lang="en-US" sz="1400">
                        <a:effectLst/>
                        <a:latin typeface="Calibri"/>
                        <a:ea typeface="Calibri"/>
                        <a:cs typeface="Times New Roman"/>
                      </a:endParaRPr>
                    </a:p>
                  </a:txBody>
                  <a:tcPr marL="106680" marR="106680" marB="30480" anchor="ctr"/>
                </a:tc>
                <a:tc>
                  <a:txBody>
                    <a:bodyPr/>
                    <a:lstStyle/>
                    <a:p>
                      <a:pPr marL="0" marR="0">
                        <a:lnSpc>
                          <a:spcPts val="2160"/>
                        </a:lnSpc>
                        <a:spcBef>
                          <a:spcPts val="0"/>
                        </a:spcBef>
                        <a:spcAft>
                          <a:spcPts val="1680"/>
                        </a:spcAft>
                      </a:pPr>
                      <a:r>
                        <a:rPr lang="en-US" sz="1400">
                          <a:effectLst/>
                        </a:rPr>
                        <a:t>1</a:t>
                      </a:r>
                      <a:endParaRPr lang="en-US" sz="1400">
                        <a:effectLst/>
                        <a:latin typeface="Calibri"/>
                        <a:ea typeface="Calibri"/>
                        <a:cs typeface="Times New Roman"/>
                      </a:endParaRPr>
                    </a:p>
                  </a:txBody>
                  <a:tcPr marL="106680" marR="106680" marB="30480" anchor="ctr"/>
                </a:tc>
                <a:tc>
                  <a:txBody>
                    <a:bodyPr/>
                    <a:lstStyle/>
                    <a:p>
                      <a:pPr marL="0" marR="0">
                        <a:lnSpc>
                          <a:spcPts val="2160"/>
                        </a:lnSpc>
                        <a:spcBef>
                          <a:spcPts val="0"/>
                        </a:spcBef>
                        <a:spcAft>
                          <a:spcPts val="1680"/>
                        </a:spcAft>
                      </a:pPr>
                      <a:r>
                        <a:rPr lang="en-US" sz="1400" dirty="0">
                          <a:effectLst/>
                        </a:rPr>
                        <a:t>.0076</a:t>
                      </a:r>
                      <a:endParaRPr lang="en-US" sz="1400" dirty="0">
                        <a:effectLst/>
                        <a:latin typeface="Calibri"/>
                        <a:ea typeface="Calibri"/>
                        <a:cs typeface="Times New Roman"/>
                      </a:endParaRPr>
                    </a:p>
                  </a:txBody>
                  <a:tcPr marL="106680" marR="106680" marB="30480" anchor="ctr"/>
                </a:tc>
                <a:tc>
                  <a:txBody>
                    <a:bodyPr/>
                    <a:lstStyle/>
                    <a:p>
                      <a:pPr marL="0" marR="0">
                        <a:lnSpc>
                          <a:spcPts val="2160"/>
                        </a:lnSpc>
                        <a:spcBef>
                          <a:spcPts val="0"/>
                        </a:spcBef>
                        <a:spcAft>
                          <a:spcPts val="1680"/>
                        </a:spcAft>
                      </a:pPr>
                      <a:r>
                        <a:rPr lang="en-US" sz="1400" dirty="0">
                          <a:effectLst/>
                        </a:rPr>
                        <a:t>.0067</a:t>
                      </a:r>
                      <a:endParaRPr lang="en-US" sz="1400" dirty="0">
                        <a:effectLst/>
                        <a:latin typeface="Calibri"/>
                        <a:ea typeface="Calibri"/>
                        <a:cs typeface="Times New Roman"/>
                      </a:endParaRPr>
                    </a:p>
                  </a:txBody>
                  <a:tcPr marL="106680" marR="106680" marB="30480" anchor="ctr"/>
                </a:tc>
                <a:tc>
                  <a:txBody>
                    <a:bodyPr/>
                    <a:lstStyle/>
                    <a:p>
                      <a:pPr marL="0" marR="0">
                        <a:lnSpc>
                          <a:spcPts val="2160"/>
                        </a:lnSpc>
                        <a:spcBef>
                          <a:spcPts val="0"/>
                        </a:spcBef>
                        <a:spcAft>
                          <a:spcPts val="1680"/>
                        </a:spcAft>
                      </a:pPr>
                      <a:r>
                        <a:rPr lang="en-US" sz="1400" dirty="0">
                          <a:effectLst/>
                        </a:rPr>
                        <a:t>.0711</a:t>
                      </a:r>
                      <a:endParaRPr lang="en-US" sz="1400" dirty="0">
                        <a:effectLst/>
                        <a:latin typeface="Calibri"/>
                        <a:ea typeface="Calibri"/>
                        <a:cs typeface="Times New Roman"/>
                      </a:endParaRPr>
                    </a:p>
                  </a:txBody>
                  <a:tcPr marL="106680" marR="106680" marB="30480" anchor="ctr"/>
                </a:tc>
              </a:tr>
              <a:tr h="746786">
                <a:tc>
                  <a:txBody>
                    <a:bodyPr/>
                    <a:lstStyle/>
                    <a:p>
                      <a:pPr marL="0" marR="0">
                        <a:lnSpc>
                          <a:spcPts val="2160"/>
                        </a:lnSpc>
                        <a:spcBef>
                          <a:spcPts val="0"/>
                        </a:spcBef>
                        <a:spcAft>
                          <a:spcPts val="1680"/>
                        </a:spcAft>
                      </a:pPr>
                      <a:r>
                        <a:rPr lang="en-US" sz="1400">
                          <a:effectLst/>
                        </a:rPr>
                        <a:t>1 Euro</a:t>
                      </a:r>
                      <a:endParaRPr lang="en-US" sz="1400">
                        <a:effectLst/>
                        <a:latin typeface="Calibri"/>
                        <a:ea typeface="Calibri"/>
                        <a:cs typeface="Times New Roman"/>
                      </a:endParaRPr>
                    </a:p>
                  </a:txBody>
                  <a:tcPr marL="106680" marR="106680" marB="30480" anchor="ctr"/>
                </a:tc>
                <a:tc>
                  <a:txBody>
                    <a:bodyPr/>
                    <a:lstStyle/>
                    <a:p>
                      <a:pPr marL="0" marR="0">
                        <a:lnSpc>
                          <a:spcPts val="2160"/>
                        </a:lnSpc>
                        <a:spcBef>
                          <a:spcPts val="0"/>
                        </a:spcBef>
                        <a:spcAft>
                          <a:spcPts val="1680"/>
                        </a:spcAft>
                      </a:pPr>
                      <a:r>
                        <a:rPr lang="en-US" sz="1400">
                          <a:effectLst/>
                        </a:rPr>
                        <a:t>1.3608</a:t>
                      </a:r>
                      <a:endParaRPr lang="en-US" sz="1400">
                        <a:effectLst/>
                        <a:latin typeface="Calibri"/>
                        <a:ea typeface="Calibri"/>
                        <a:cs typeface="Times New Roman"/>
                      </a:endParaRPr>
                    </a:p>
                  </a:txBody>
                  <a:tcPr marL="106680" marR="106680" marB="30480" anchor="ctr"/>
                </a:tc>
                <a:tc>
                  <a:txBody>
                    <a:bodyPr/>
                    <a:lstStyle/>
                    <a:p>
                      <a:pPr marL="0" marR="0">
                        <a:lnSpc>
                          <a:spcPts val="2160"/>
                        </a:lnSpc>
                        <a:spcBef>
                          <a:spcPts val="0"/>
                        </a:spcBef>
                        <a:spcAft>
                          <a:spcPts val="1680"/>
                        </a:spcAft>
                      </a:pPr>
                      <a:r>
                        <a:rPr lang="en-US" sz="1400">
                          <a:effectLst/>
                        </a:rPr>
                        <a:t>130.7252</a:t>
                      </a:r>
                      <a:endParaRPr lang="en-US" sz="1400">
                        <a:effectLst/>
                        <a:latin typeface="Calibri"/>
                        <a:ea typeface="Calibri"/>
                        <a:cs typeface="Times New Roman"/>
                      </a:endParaRPr>
                    </a:p>
                  </a:txBody>
                  <a:tcPr marL="106680" marR="106680" marB="30480" anchor="ctr"/>
                </a:tc>
                <a:tc>
                  <a:txBody>
                    <a:bodyPr/>
                    <a:lstStyle/>
                    <a:p>
                      <a:pPr marL="0" marR="0">
                        <a:lnSpc>
                          <a:spcPts val="2160"/>
                        </a:lnSpc>
                        <a:spcBef>
                          <a:spcPts val="0"/>
                        </a:spcBef>
                        <a:spcAft>
                          <a:spcPts val="1680"/>
                        </a:spcAft>
                      </a:pPr>
                      <a:r>
                        <a:rPr lang="en-US" sz="1400" dirty="0">
                          <a:effectLst/>
                        </a:rPr>
                        <a:t>1</a:t>
                      </a:r>
                      <a:endParaRPr lang="en-US" sz="1400" dirty="0">
                        <a:effectLst/>
                        <a:latin typeface="Calibri"/>
                        <a:ea typeface="Calibri"/>
                        <a:cs typeface="Times New Roman"/>
                      </a:endParaRPr>
                    </a:p>
                  </a:txBody>
                  <a:tcPr marL="106680" marR="106680" marB="30480" anchor="ctr"/>
                </a:tc>
                <a:tc>
                  <a:txBody>
                    <a:bodyPr/>
                    <a:lstStyle/>
                    <a:p>
                      <a:pPr marL="0" marR="0">
                        <a:lnSpc>
                          <a:spcPts val="2160"/>
                        </a:lnSpc>
                        <a:spcBef>
                          <a:spcPts val="0"/>
                        </a:spcBef>
                        <a:spcAft>
                          <a:spcPts val="1680"/>
                        </a:spcAft>
                      </a:pPr>
                      <a:r>
                        <a:rPr lang="en-US" sz="1400" dirty="0">
                          <a:effectLst/>
                        </a:rPr>
                        <a:t>.8792</a:t>
                      </a:r>
                      <a:endParaRPr lang="en-US" sz="1400" dirty="0">
                        <a:effectLst/>
                        <a:latin typeface="Calibri"/>
                        <a:ea typeface="Calibri"/>
                        <a:cs typeface="Times New Roman"/>
                      </a:endParaRPr>
                    </a:p>
                  </a:txBody>
                  <a:tcPr marL="106680" marR="106680" marB="30480" anchor="ctr"/>
                </a:tc>
                <a:tc>
                  <a:txBody>
                    <a:bodyPr/>
                    <a:lstStyle/>
                    <a:p>
                      <a:pPr marL="0" marR="0">
                        <a:lnSpc>
                          <a:spcPts val="2160"/>
                        </a:lnSpc>
                        <a:spcBef>
                          <a:spcPts val="0"/>
                        </a:spcBef>
                        <a:spcAft>
                          <a:spcPts val="1680"/>
                        </a:spcAft>
                      </a:pPr>
                      <a:r>
                        <a:rPr lang="en-US" sz="1400" dirty="0">
                          <a:effectLst/>
                        </a:rPr>
                        <a:t>9.2982</a:t>
                      </a:r>
                      <a:endParaRPr lang="en-US" sz="1400" dirty="0">
                        <a:effectLst/>
                        <a:latin typeface="Calibri"/>
                        <a:ea typeface="Calibri"/>
                        <a:cs typeface="Times New Roman"/>
                      </a:endParaRPr>
                    </a:p>
                  </a:txBody>
                  <a:tcPr marL="106680" marR="106680" marB="30480" anchor="ctr"/>
                </a:tc>
              </a:tr>
              <a:tr h="746786">
                <a:tc>
                  <a:txBody>
                    <a:bodyPr/>
                    <a:lstStyle/>
                    <a:p>
                      <a:pPr marL="0" marR="0">
                        <a:lnSpc>
                          <a:spcPts val="2160"/>
                        </a:lnSpc>
                        <a:spcBef>
                          <a:spcPts val="0"/>
                        </a:spcBef>
                        <a:spcAft>
                          <a:spcPts val="1680"/>
                        </a:spcAft>
                      </a:pPr>
                      <a:r>
                        <a:rPr lang="en-US" sz="1400">
                          <a:effectLst/>
                        </a:rPr>
                        <a:t>1 British Pound </a:t>
                      </a:r>
                      <a:endParaRPr lang="en-US" sz="1400">
                        <a:effectLst/>
                        <a:latin typeface="Calibri"/>
                        <a:ea typeface="Calibri"/>
                        <a:cs typeface="Times New Roman"/>
                      </a:endParaRPr>
                    </a:p>
                  </a:txBody>
                  <a:tcPr marL="106680" marR="106680" marB="30480" anchor="ctr"/>
                </a:tc>
                <a:tc>
                  <a:txBody>
                    <a:bodyPr/>
                    <a:lstStyle/>
                    <a:p>
                      <a:pPr marL="0" marR="0">
                        <a:lnSpc>
                          <a:spcPts val="2160"/>
                        </a:lnSpc>
                        <a:spcBef>
                          <a:spcPts val="0"/>
                        </a:spcBef>
                        <a:spcAft>
                          <a:spcPts val="1680"/>
                        </a:spcAft>
                      </a:pPr>
                      <a:r>
                        <a:rPr lang="en-US" sz="1400">
                          <a:effectLst/>
                        </a:rPr>
                        <a:t>1.5481</a:t>
                      </a:r>
                      <a:endParaRPr lang="en-US" sz="1400">
                        <a:effectLst/>
                        <a:latin typeface="Calibri"/>
                        <a:ea typeface="Calibri"/>
                        <a:cs typeface="Times New Roman"/>
                      </a:endParaRPr>
                    </a:p>
                  </a:txBody>
                  <a:tcPr marL="106680" marR="106680" marB="30480" anchor="ctr"/>
                </a:tc>
                <a:tc>
                  <a:txBody>
                    <a:bodyPr/>
                    <a:lstStyle/>
                    <a:p>
                      <a:pPr marL="0" marR="0">
                        <a:lnSpc>
                          <a:spcPts val="2160"/>
                        </a:lnSpc>
                        <a:spcBef>
                          <a:spcPts val="0"/>
                        </a:spcBef>
                        <a:spcAft>
                          <a:spcPts val="1680"/>
                        </a:spcAft>
                      </a:pPr>
                      <a:r>
                        <a:rPr lang="en-US" sz="1400">
                          <a:effectLst/>
                        </a:rPr>
                        <a:t>148.7567</a:t>
                      </a:r>
                      <a:endParaRPr lang="en-US" sz="1400">
                        <a:effectLst/>
                        <a:latin typeface="Calibri"/>
                        <a:ea typeface="Calibri"/>
                        <a:cs typeface="Times New Roman"/>
                      </a:endParaRPr>
                    </a:p>
                  </a:txBody>
                  <a:tcPr marL="106680" marR="106680" marB="30480" anchor="ctr"/>
                </a:tc>
                <a:tc>
                  <a:txBody>
                    <a:bodyPr/>
                    <a:lstStyle/>
                    <a:p>
                      <a:pPr marL="0" marR="0">
                        <a:lnSpc>
                          <a:spcPts val="2160"/>
                        </a:lnSpc>
                        <a:spcBef>
                          <a:spcPts val="0"/>
                        </a:spcBef>
                        <a:spcAft>
                          <a:spcPts val="1680"/>
                        </a:spcAft>
                      </a:pPr>
                      <a:r>
                        <a:rPr lang="en-US" sz="1400">
                          <a:effectLst/>
                        </a:rPr>
                        <a:t>1.137</a:t>
                      </a:r>
                      <a:endParaRPr lang="en-US" sz="1400">
                        <a:effectLst/>
                        <a:latin typeface="Calibri"/>
                        <a:ea typeface="Calibri"/>
                        <a:cs typeface="Times New Roman"/>
                      </a:endParaRPr>
                    </a:p>
                  </a:txBody>
                  <a:tcPr marL="106680" marR="106680" marB="30480" anchor="ctr"/>
                </a:tc>
                <a:tc>
                  <a:txBody>
                    <a:bodyPr/>
                    <a:lstStyle/>
                    <a:p>
                      <a:pPr marL="0" marR="0">
                        <a:lnSpc>
                          <a:spcPts val="2160"/>
                        </a:lnSpc>
                        <a:spcBef>
                          <a:spcPts val="0"/>
                        </a:spcBef>
                        <a:spcAft>
                          <a:spcPts val="1680"/>
                        </a:spcAft>
                      </a:pPr>
                      <a:r>
                        <a:rPr lang="en-US" sz="1400" dirty="0">
                          <a:effectLst/>
                        </a:rPr>
                        <a:t>1</a:t>
                      </a:r>
                      <a:endParaRPr lang="en-US" sz="1400" dirty="0">
                        <a:effectLst/>
                        <a:latin typeface="Calibri"/>
                        <a:ea typeface="Calibri"/>
                        <a:cs typeface="Times New Roman"/>
                      </a:endParaRPr>
                    </a:p>
                  </a:txBody>
                  <a:tcPr marL="106680" marR="106680" marB="30480" anchor="ctr"/>
                </a:tc>
                <a:tc>
                  <a:txBody>
                    <a:bodyPr/>
                    <a:lstStyle/>
                    <a:p>
                      <a:pPr marL="0" marR="0">
                        <a:lnSpc>
                          <a:spcPts val="2160"/>
                        </a:lnSpc>
                        <a:spcBef>
                          <a:spcPts val="0"/>
                        </a:spcBef>
                        <a:spcAft>
                          <a:spcPts val="1680"/>
                        </a:spcAft>
                      </a:pPr>
                      <a:r>
                        <a:rPr lang="en-US" sz="1400" dirty="0">
                          <a:effectLst/>
                        </a:rPr>
                        <a:t>10.572</a:t>
                      </a:r>
                      <a:endParaRPr lang="en-US" sz="1400" dirty="0">
                        <a:effectLst/>
                        <a:latin typeface="Calibri"/>
                        <a:ea typeface="Calibri"/>
                        <a:cs typeface="Times New Roman"/>
                      </a:endParaRPr>
                    </a:p>
                  </a:txBody>
                  <a:tcPr marL="106680" marR="106680" marB="30480" anchor="ctr"/>
                </a:tc>
              </a:tr>
              <a:tr h="746786">
                <a:tc>
                  <a:txBody>
                    <a:bodyPr/>
                    <a:lstStyle/>
                    <a:p>
                      <a:pPr marL="0" marR="0">
                        <a:lnSpc>
                          <a:spcPts val="2160"/>
                        </a:lnSpc>
                        <a:spcBef>
                          <a:spcPts val="0"/>
                        </a:spcBef>
                        <a:spcAft>
                          <a:spcPts val="1680"/>
                        </a:spcAft>
                      </a:pPr>
                      <a:r>
                        <a:rPr lang="en-US" sz="1400">
                          <a:effectLst/>
                        </a:rPr>
                        <a:t>1 Chinese Yuan</a:t>
                      </a:r>
                      <a:endParaRPr lang="en-US" sz="1400">
                        <a:effectLst/>
                        <a:latin typeface="Calibri"/>
                        <a:ea typeface="Calibri"/>
                        <a:cs typeface="Times New Roman"/>
                      </a:endParaRPr>
                    </a:p>
                  </a:txBody>
                  <a:tcPr marL="106680" marR="106680" marB="30480" anchor="ctr"/>
                </a:tc>
                <a:tc>
                  <a:txBody>
                    <a:bodyPr/>
                    <a:lstStyle/>
                    <a:p>
                      <a:pPr marL="0" marR="0">
                        <a:lnSpc>
                          <a:spcPts val="2160"/>
                        </a:lnSpc>
                        <a:spcBef>
                          <a:spcPts val="0"/>
                        </a:spcBef>
                        <a:spcAft>
                          <a:spcPts val="1680"/>
                        </a:spcAft>
                      </a:pPr>
                      <a:r>
                        <a:rPr lang="en-US" sz="1400">
                          <a:effectLst/>
                        </a:rPr>
                        <a:t>.1464</a:t>
                      </a:r>
                      <a:endParaRPr lang="en-US" sz="1400">
                        <a:effectLst/>
                        <a:latin typeface="Calibri"/>
                        <a:ea typeface="Calibri"/>
                        <a:cs typeface="Times New Roman"/>
                      </a:endParaRPr>
                    </a:p>
                  </a:txBody>
                  <a:tcPr marL="106680" marR="106680" marB="30480" anchor="ctr"/>
                </a:tc>
                <a:tc>
                  <a:txBody>
                    <a:bodyPr/>
                    <a:lstStyle/>
                    <a:p>
                      <a:pPr marL="0" marR="0">
                        <a:lnSpc>
                          <a:spcPts val="2160"/>
                        </a:lnSpc>
                        <a:spcBef>
                          <a:spcPts val="0"/>
                        </a:spcBef>
                        <a:spcAft>
                          <a:spcPts val="1680"/>
                        </a:spcAft>
                      </a:pPr>
                      <a:r>
                        <a:rPr lang="en-US" sz="1400">
                          <a:effectLst/>
                        </a:rPr>
                        <a:t>14.0662</a:t>
                      </a:r>
                      <a:endParaRPr lang="en-US" sz="1400">
                        <a:effectLst/>
                        <a:latin typeface="Calibri"/>
                        <a:ea typeface="Calibri"/>
                        <a:cs typeface="Times New Roman"/>
                      </a:endParaRPr>
                    </a:p>
                  </a:txBody>
                  <a:tcPr marL="106680" marR="106680" marB="30480" anchor="ctr"/>
                </a:tc>
                <a:tc>
                  <a:txBody>
                    <a:bodyPr/>
                    <a:lstStyle/>
                    <a:p>
                      <a:pPr marL="0" marR="0">
                        <a:lnSpc>
                          <a:spcPts val="2160"/>
                        </a:lnSpc>
                        <a:spcBef>
                          <a:spcPts val="0"/>
                        </a:spcBef>
                        <a:spcAft>
                          <a:spcPts val="1680"/>
                        </a:spcAft>
                      </a:pPr>
                      <a:r>
                        <a:rPr lang="en-US" sz="1400">
                          <a:effectLst/>
                        </a:rPr>
                        <a:t>.1075</a:t>
                      </a:r>
                      <a:endParaRPr lang="en-US" sz="1400">
                        <a:effectLst/>
                        <a:latin typeface="Calibri"/>
                        <a:ea typeface="Calibri"/>
                        <a:cs typeface="Times New Roman"/>
                      </a:endParaRPr>
                    </a:p>
                  </a:txBody>
                  <a:tcPr marL="106680" marR="106680" marB="30480" anchor="ctr"/>
                </a:tc>
                <a:tc>
                  <a:txBody>
                    <a:bodyPr/>
                    <a:lstStyle/>
                    <a:p>
                      <a:pPr marL="0" marR="0">
                        <a:lnSpc>
                          <a:spcPts val="2160"/>
                        </a:lnSpc>
                        <a:spcBef>
                          <a:spcPts val="0"/>
                        </a:spcBef>
                        <a:spcAft>
                          <a:spcPts val="1680"/>
                        </a:spcAft>
                      </a:pPr>
                      <a:r>
                        <a:rPr lang="en-US" sz="1400" dirty="0">
                          <a:effectLst/>
                        </a:rPr>
                        <a:t>.0946</a:t>
                      </a:r>
                      <a:endParaRPr lang="en-US" sz="1400" dirty="0">
                        <a:effectLst/>
                        <a:latin typeface="Calibri"/>
                        <a:ea typeface="Calibri"/>
                        <a:cs typeface="Times New Roman"/>
                      </a:endParaRPr>
                    </a:p>
                  </a:txBody>
                  <a:tcPr marL="106680" marR="106680" marB="30480" anchor="ctr"/>
                </a:tc>
                <a:tc>
                  <a:txBody>
                    <a:bodyPr/>
                    <a:lstStyle/>
                    <a:p>
                      <a:pPr marL="0" marR="0">
                        <a:lnSpc>
                          <a:spcPts val="2160"/>
                        </a:lnSpc>
                        <a:spcBef>
                          <a:spcPts val="0"/>
                        </a:spcBef>
                        <a:spcAft>
                          <a:spcPts val="1680"/>
                        </a:spcAft>
                      </a:pPr>
                      <a:r>
                        <a:rPr lang="en-US" sz="1400" dirty="0">
                          <a:effectLst/>
                        </a:rPr>
                        <a:t>1</a:t>
                      </a:r>
                      <a:endParaRPr lang="en-US" sz="1400" dirty="0">
                        <a:effectLst/>
                        <a:latin typeface="Calibri"/>
                        <a:ea typeface="Calibri"/>
                        <a:cs typeface="Times New Roman"/>
                      </a:endParaRPr>
                    </a:p>
                  </a:txBody>
                  <a:tcPr marL="106680" marR="106680" marB="30480" anchor="ctr"/>
                </a:tc>
              </a:tr>
            </a:tbl>
          </a:graphicData>
        </a:graphic>
      </p:graphicFrame>
    </p:spTree>
    <p:extLst>
      <p:ext uri="{BB962C8B-B14F-4D97-AF65-F5344CB8AC3E}">
        <p14:creationId xmlns:p14="http://schemas.microsoft.com/office/powerpoint/2010/main" val="37198553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Scarcity</a:t>
            </a:r>
            <a:endParaRPr lang="en-US" dirty="0"/>
          </a:p>
        </p:txBody>
      </p:sp>
      <p:sp>
        <p:nvSpPr>
          <p:cNvPr id="3" name="Content Placeholder 2"/>
          <p:cNvSpPr>
            <a:spLocks noGrp="1"/>
          </p:cNvSpPr>
          <p:nvPr>
            <p:ph idx="1"/>
          </p:nvPr>
        </p:nvSpPr>
        <p:spPr/>
        <p:txBody>
          <a:bodyPr/>
          <a:lstStyle/>
          <a:p>
            <a:pPr marL="0" indent="0">
              <a:buNone/>
            </a:pPr>
            <a:r>
              <a:rPr lang="en-US" i="1" dirty="0"/>
              <a:t>Scarcity is the situation where there is a limited amount of goods in a market. As products become scarce, there are less products available to buy. This means if demand stays the same, the price will go up. When products or services are scarce, a lottery may choose who gets the product or service. </a:t>
            </a:r>
          </a:p>
          <a:p>
            <a:endParaRPr lang="en-US" dirty="0"/>
          </a:p>
        </p:txBody>
      </p:sp>
    </p:spTree>
    <p:extLst>
      <p:ext uri="{BB962C8B-B14F-4D97-AF65-F5344CB8AC3E}">
        <p14:creationId xmlns:p14="http://schemas.microsoft.com/office/powerpoint/2010/main" val="10894916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 Allocation</a:t>
            </a:r>
            <a:endParaRPr lang="en-US" dirty="0"/>
          </a:p>
        </p:txBody>
      </p:sp>
      <p:sp>
        <p:nvSpPr>
          <p:cNvPr id="3" name="Content Placeholder 2"/>
          <p:cNvSpPr>
            <a:spLocks noGrp="1"/>
          </p:cNvSpPr>
          <p:nvPr>
            <p:ph idx="1"/>
          </p:nvPr>
        </p:nvSpPr>
        <p:spPr>
          <a:xfrm>
            <a:off x="457200" y="1295400"/>
            <a:ext cx="8229600" cy="5029200"/>
          </a:xfrm>
        </p:spPr>
        <p:txBody>
          <a:bodyPr>
            <a:normAutofit/>
          </a:bodyPr>
          <a:lstStyle/>
          <a:p>
            <a:r>
              <a:rPr lang="en-US" dirty="0"/>
              <a:t>Resource allocation is the process of setting resources aside for specific projects, in case of a shortage. This can be affected by the economic system that is in </a:t>
            </a:r>
            <a:r>
              <a:rPr lang="en-US" dirty="0" smtClean="0"/>
              <a:t>place. </a:t>
            </a:r>
          </a:p>
          <a:p>
            <a:r>
              <a:rPr lang="en-US" dirty="0" smtClean="0"/>
              <a:t>The government decides how to use the resources. </a:t>
            </a:r>
            <a:r>
              <a:rPr lang="en-US" dirty="0"/>
              <a:t>This is called command allocation</a:t>
            </a:r>
            <a:r>
              <a:rPr lang="en-US" dirty="0" smtClean="0"/>
              <a:t>.</a:t>
            </a:r>
          </a:p>
          <a:p>
            <a:r>
              <a:rPr lang="en-US" dirty="0" smtClean="0"/>
              <a:t>Market </a:t>
            </a:r>
            <a:r>
              <a:rPr lang="en-US" dirty="0"/>
              <a:t>allocation, where the market decides the allocation of the resources. </a:t>
            </a:r>
          </a:p>
          <a:p>
            <a:endParaRPr lang="en-US" dirty="0"/>
          </a:p>
        </p:txBody>
      </p:sp>
    </p:spTree>
    <p:extLst>
      <p:ext uri="{BB962C8B-B14F-4D97-AF65-F5344CB8AC3E}">
        <p14:creationId xmlns:p14="http://schemas.microsoft.com/office/powerpoint/2010/main" val="17912959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Factors of Production</a:t>
            </a:r>
            <a:endParaRPr lang="en-US" dirty="0"/>
          </a:p>
        </p:txBody>
      </p:sp>
      <p:sp>
        <p:nvSpPr>
          <p:cNvPr id="3" name="Content Placeholder 2"/>
          <p:cNvSpPr>
            <a:spLocks noGrp="1"/>
          </p:cNvSpPr>
          <p:nvPr>
            <p:ph idx="1"/>
          </p:nvPr>
        </p:nvSpPr>
        <p:spPr>
          <a:xfrm>
            <a:off x="457200" y="1371600"/>
            <a:ext cx="8229600" cy="4953000"/>
          </a:xfrm>
        </p:spPr>
        <p:txBody>
          <a:bodyPr/>
          <a:lstStyle/>
          <a:p>
            <a:pPr lvl="0"/>
            <a:r>
              <a:rPr lang="en-US" b="1" dirty="0"/>
              <a:t>Land:</a:t>
            </a:r>
            <a:r>
              <a:rPr lang="en-US" dirty="0"/>
              <a:t> natural resources and property</a:t>
            </a:r>
          </a:p>
          <a:p>
            <a:pPr lvl="0"/>
            <a:r>
              <a:rPr lang="en-US" b="1" dirty="0"/>
              <a:t>Labor:</a:t>
            </a:r>
            <a:r>
              <a:rPr lang="en-US" dirty="0"/>
              <a:t> work done by people</a:t>
            </a:r>
          </a:p>
          <a:p>
            <a:pPr lvl="0"/>
            <a:r>
              <a:rPr lang="en-US" b="1" dirty="0"/>
              <a:t>Capital:</a:t>
            </a:r>
            <a:r>
              <a:rPr lang="en-US" dirty="0"/>
              <a:t> equipment like tools and machinery, and human capital (knowledge)</a:t>
            </a:r>
          </a:p>
          <a:p>
            <a:pPr lvl="0"/>
            <a:r>
              <a:rPr lang="en-US" b="1" dirty="0"/>
              <a:t>Entrepreneurship:</a:t>
            </a:r>
            <a:r>
              <a:rPr lang="en-US" dirty="0"/>
              <a:t> the managerial skills to organize above factors </a:t>
            </a:r>
          </a:p>
          <a:p>
            <a:pPr marL="0" indent="0">
              <a:buNone/>
            </a:pPr>
            <a:endParaRPr lang="en-US" dirty="0"/>
          </a:p>
        </p:txBody>
      </p:sp>
    </p:spTree>
    <p:extLst>
      <p:ext uri="{BB962C8B-B14F-4D97-AF65-F5344CB8AC3E}">
        <p14:creationId xmlns:p14="http://schemas.microsoft.com/office/powerpoint/2010/main" val="20097358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2. Which of the following is the best example of a command economy? </a:t>
            </a:r>
          </a:p>
          <a:p>
            <a:pPr marL="0" indent="0">
              <a:buNone/>
            </a:pPr>
            <a:endParaRPr lang="en-US" dirty="0" smtClean="0"/>
          </a:p>
          <a:p>
            <a:r>
              <a:rPr lang="en-US" dirty="0" smtClean="0"/>
              <a:t>A.	modern Germany</a:t>
            </a:r>
          </a:p>
          <a:p>
            <a:pPr marL="0" indent="0">
              <a:buNone/>
            </a:pPr>
            <a:endParaRPr lang="en-US" dirty="0" smtClean="0"/>
          </a:p>
          <a:p>
            <a:r>
              <a:rPr lang="en-US" dirty="0" smtClean="0"/>
              <a:t>B.	modern France</a:t>
            </a:r>
          </a:p>
          <a:p>
            <a:pPr marL="0" indent="0">
              <a:buNone/>
            </a:pPr>
            <a:endParaRPr lang="en-US" dirty="0" smtClean="0"/>
          </a:p>
          <a:p>
            <a:r>
              <a:rPr lang="en-US" dirty="0" smtClean="0"/>
              <a:t>C.	the former Soviet Union</a:t>
            </a:r>
          </a:p>
          <a:p>
            <a:pPr marL="0" indent="0">
              <a:buNone/>
            </a:pPr>
            <a:endParaRPr lang="en-US" dirty="0" smtClean="0"/>
          </a:p>
          <a:p>
            <a:r>
              <a:rPr lang="en-US" dirty="0" smtClean="0"/>
              <a:t>D.	the former British Empire</a:t>
            </a:r>
          </a:p>
          <a:p>
            <a:pPr marL="0" indent="0">
              <a:buNone/>
            </a:pPr>
            <a:endParaRPr lang="en-US" dirty="0" smtClean="0"/>
          </a:p>
          <a:p>
            <a:endParaRPr lang="en-US" dirty="0"/>
          </a:p>
        </p:txBody>
      </p:sp>
    </p:spTree>
    <p:extLst>
      <p:ext uri="{BB962C8B-B14F-4D97-AF65-F5344CB8AC3E}">
        <p14:creationId xmlns:p14="http://schemas.microsoft.com/office/powerpoint/2010/main" val="16675555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8928589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3. Which of these is an example of a landform? </a:t>
            </a:r>
          </a:p>
          <a:p>
            <a:pPr marL="0" indent="0">
              <a:buNone/>
            </a:pPr>
            <a:endParaRPr lang="en-US" dirty="0" smtClean="0"/>
          </a:p>
          <a:p>
            <a:r>
              <a:rPr lang="en-US" dirty="0" smtClean="0"/>
              <a:t>A.	a city</a:t>
            </a:r>
          </a:p>
          <a:p>
            <a:pPr marL="0" indent="0">
              <a:buNone/>
            </a:pPr>
            <a:r>
              <a:rPr lang="en-US" dirty="0" smtClean="0"/>
              <a:t> </a:t>
            </a:r>
          </a:p>
          <a:p>
            <a:r>
              <a:rPr lang="en-US" dirty="0" smtClean="0"/>
              <a:t>B.	a hill</a:t>
            </a:r>
          </a:p>
          <a:p>
            <a:pPr marL="0" indent="0">
              <a:buNone/>
            </a:pPr>
            <a:endParaRPr lang="en-US" dirty="0" smtClean="0"/>
          </a:p>
          <a:p>
            <a:r>
              <a:rPr lang="en-US" dirty="0" smtClean="0"/>
              <a:t>C.	a highway</a:t>
            </a:r>
          </a:p>
          <a:p>
            <a:pPr marL="0" indent="0">
              <a:buNone/>
            </a:pPr>
            <a:r>
              <a:rPr lang="en-US" dirty="0" smtClean="0"/>
              <a:t> </a:t>
            </a:r>
          </a:p>
          <a:p>
            <a:r>
              <a:rPr lang="en-US" dirty="0" smtClean="0"/>
              <a:t>D.	a house</a:t>
            </a:r>
          </a:p>
          <a:p>
            <a:pPr marL="0" indent="0">
              <a:buNone/>
            </a:pPr>
            <a:endParaRPr lang="en-US" dirty="0"/>
          </a:p>
        </p:txBody>
      </p:sp>
    </p:spTree>
    <p:extLst>
      <p:ext uri="{BB962C8B-B14F-4D97-AF65-F5344CB8AC3E}">
        <p14:creationId xmlns:p14="http://schemas.microsoft.com/office/powerpoint/2010/main" val="15220362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B</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26004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Environment</a:t>
            </a:r>
            <a:endParaRPr lang="en-US" dirty="0"/>
          </a:p>
        </p:txBody>
      </p:sp>
      <p:sp>
        <p:nvSpPr>
          <p:cNvPr id="3" name="Content Placeholder 2"/>
          <p:cNvSpPr>
            <a:spLocks noGrp="1"/>
          </p:cNvSpPr>
          <p:nvPr>
            <p:ph idx="1"/>
          </p:nvPr>
        </p:nvSpPr>
        <p:spPr>
          <a:xfrm>
            <a:off x="457200" y="914400"/>
            <a:ext cx="8382000" cy="5638800"/>
          </a:xfrm>
        </p:spPr>
        <p:txBody>
          <a:bodyPr>
            <a:noAutofit/>
          </a:bodyPr>
          <a:lstStyle/>
          <a:p>
            <a:r>
              <a:rPr lang="en-US" sz="2400" b="1" dirty="0"/>
              <a:t>Natural resources</a:t>
            </a:r>
            <a:r>
              <a:rPr lang="en-US" sz="2400" dirty="0"/>
              <a:t> </a:t>
            </a:r>
            <a:r>
              <a:rPr lang="en-US" sz="2000" dirty="0"/>
              <a:t>are things found in nature, often used to produce goods and services. Natural resources are either </a:t>
            </a:r>
            <a:r>
              <a:rPr lang="en-US" sz="2000" b="1" dirty="0"/>
              <a:t>renewable</a:t>
            </a:r>
            <a:r>
              <a:rPr lang="en-US" sz="2000" dirty="0"/>
              <a:t> or </a:t>
            </a:r>
            <a:r>
              <a:rPr lang="en-US" sz="2000" b="1" dirty="0"/>
              <a:t>nonrenewable</a:t>
            </a:r>
            <a:r>
              <a:rPr lang="en-US" sz="2000" dirty="0"/>
              <a:t>. </a:t>
            </a:r>
            <a:endParaRPr lang="en-US" sz="2000" dirty="0" smtClean="0"/>
          </a:p>
          <a:p>
            <a:r>
              <a:rPr lang="en-US" sz="2400" b="1" dirty="0" smtClean="0"/>
              <a:t>Renewable </a:t>
            </a:r>
            <a:r>
              <a:rPr lang="en-US" sz="2400" b="1" dirty="0"/>
              <a:t>resources </a:t>
            </a:r>
            <a:r>
              <a:rPr lang="en-US" sz="2000" dirty="0"/>
              <a:t>can be replaced, if they are managed properly. </a:t>
            </a:r>
            <a:endParaRPr lang="en-US" sz="2000" dirty="0" smtClean="0"/>
          </a:p>
          <a:p>
            <a:r>
              <a:rPr lang="en-US" sz="2400" b="1" dirty="0" smtClean="0"/>
              <a:t>Nonrenewable </a:t>
            </a:r>
            <a:r>
              <a:rPr lang="en-US" sz="2400" b="1" dirty="0"/>
              <a:t>resources </a:t>
            </a:r>
            <a:r>
              <a:rPr lang="en-US" sz="2000" dirty="0"/>
              <a:t>cannot be replaced. An example of a renewable resource is timber, which comes from trees. An example of a nonrenewable resource is oil.</a:t>
            </a:r>
          </a:p>
          <a:p>
            <a:r>
              <a:rPr lang="en-US" sz="2400" b="1" dirty="0"/>
              <a:t>Human resources </a:t>
            </a:r>
            <a:r>
              <a:rPr lang="en-US" sz="2000" dirty="0"/>
              <a:t>represent the quantity and quality of human effort towards producing goods. It is also called labor. Improving the education and health of workers is considered investing in human resources. </a:t>
            </a:r>
            <a:endParaRPr lang="en-US" sz="2000" dirty="0" smtClean="0"/>
          </a:p>
          <a:p>
            <a:r>
              <a:rPr lang="en-US" sz="2000" dirty="0" smtClean="0"/>
              <a:t>An </a:t>
            </a:r>
            <a:r>
              <a:rPr lang="en-US" sz="2400" b="1" dirty="0"/>
              <a:t>entrepreneur</a:t>
            </a:r>
            <a:r>
              <a:rPr lang="en-US" sz="2000" dirty="0"/>
              <a:t> is an example of a human resource and is a person who comes up with a new idea and takes a risk to produce it.</a:t>
            </a:r>
          </a:p>
          <a:p>
            <a:r>
              <a:rPr lang="en-US" sz="2400" b="1" dirty="0"/>
              <a:t>Capital resources</a:t>
            </a:r>
            <a:r>
              <a:rPr lang="en-US" sz="2400" dirty="0"/>
              <a:t> </a:t>
            </a:r>
            <a:r>
              <a:rPr lang="en-US" sz="2000" dirty="0"/>
              <a:t>are goods made by people used to produce other goods and services. One example is the machines used in factories.</a:t>
            </a:r>
          </a:p>
          <a:p>
            <a:endParaRPr lang="en-US" sz="2000" dirty="0"/>
          </a:p>
        </p:txBody>
      </p:sp>
    </p:spTree>
    <p:extLst>
      <p:ext uri="{BB962C8B-B14F-4D97-AF65-F5344CB8AC3E}">
        <p14:creationId xmlns:p14="http://schemas.microsoft.com/office/powerpoint/2010/main" val="9407294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4. Which word best describes the traditions, customs, religion, and life style of a group of people? </a:t>
            </a:r>
          </a:p>
          <a:p>
            <a:pPr marL="0" indent="0">
              <a:buNone/>
            </a:pPr>
            <a:endParaRPr lang="en-US" dirty="0" smtClean="0"/>
          </a:p>
          <a:p>
            <a:r>
              <a:rPr lang="en-US" dirty="0" smtClean="0"/>
              <a:t>A.	government</a:t>
            </a:r>
          </a:p>
          <a:p>
            <a:pPr marL="0" indent="0">
              <a:buNone/>
            </a:pPr>
            <a:endParaRPr lang="en-US" dirty="0" smtClean="0"/>
          </a:p>
          <a:p>
            <a:r>
              <a:rPr lang="en-US" dirty="0" smtClean="0"/>
              <a:t>B.	geography</a:t>
            </a:r>
          </a:p>
          <a:p>
            <a:pPr marL="0" indent="0">
              <a:buNone/>
            </a:pPr>
            <a:endParaRPr lang="en-US" dirty="0" smtClean="0"/>
          </a:p>
          <a:p>
            <a:r>
              <a:rPr lang="en-US" dirty="0" smtClean="0"/>
              <a:t>C.	economy</a:t>
            </a:r>
          </a:p>
          <a:p>
            <a:pPr marL="0" indent="0">
              <a:buNone/>
            </a:pPr>
            <a:endParaRPr lang="en-US" dirty="0" smtClean="0"/>
          </a:p>
          <a:p>
            <a:r>
              <a:rPr lang="en-US" dirty="0" smtClean="0"/>
              <a:t>D.	culture</a:t>
            </a:r>
          </a:p>
          <a:p>
            <a:pPr marL="0" indent="0">
              <a:buNone/>
            </a:pPr>
            <a:endParaRPr lang="en-US" dirty="0"/>
          </a:p>
        </p:txBody>
      </p:sp>
    </p:spTree>
    <p:extLst>
      <p:ext uri="{BB962C8B-B14F-4D97-AF65-F5344CB8AC3E}">
        <p14:creationId xmlns:p14="http://schemas.microsoft.com/office/powerpoint/2010/main" val="10335837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D</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800583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Government – Distribution of Power</a:t>
            </a:r>
            <a:endParaRPr lang="en-US" dirty="0"/>
          </a:p>
        </p:txBody>
      </p:sp>
      <p:sp>
        <p:nvSpPr>
          <p:cNvPr id="3" name="Content Placeholder 2"/>
          <p:cNvSpPr>
            <a:spLocks noGrp="1"/>
          </p:cNvSpPr>
          <p:nvPr>
            <p:ph idx="1"/>
          </p:nvPr>
        </p:nvSpPr>
        <p:spPr/>
        <p:txBody>
          <a:bodyPr>
            <a:normAutofit fontScale="77500" lnSpcReduction="20000"/>
          </a:bodyPr>
          <a:lstStyle/>
          <a:p>
            <a:pPr lvl="0"/>
            <a:r>
              <a:rPr lang="en-US" b="1" i="1" dirty="0"/>
              <a:t>Unitary</a:t>
            </a:r>
            <a:endParaRPr lang="en-US" sz="4000" dirty="0"/>
          </a:p>
          <a:p>
            <a:pPr lvl="1"/>
            <a:r>
              <a:rPr lang="en-US" dirty="0"/>
              <a:t>Power is in the hands of one person or group</a:t>
            </a:r>
            <a:endParaRPr lang="en-US" sz="3600" dirty="0"/>
          </a:p>
          <a:p>
            <a:pPr lvl="1"/>
            <a:r>
              <a:rPr lang="en-US" dirty="0"/>
              <a:t>National government has more power than local governments</a:t>
            </a:r>
            <a:endParaRPr lang="en-US" sz="3600" dirty="0"/>
          </a:p>
          <a:p>
            <a:pPr lvl="1"/>
            <a:r>
              <a:rPr lang="en-US" b="1" dirty="0"/>
              <a:t>Examples:</a:t>
            </a:r>
            <a:r>
              <a:rPr lang="en-US" dirty="0"/>
              <a:t> Kenya, Sudan</a:t>
            </a:r>
            <a:endParaRPr lang="en-US" sz="3600" dirty="0"/>
          </a:p>
          <a:p>
            <a:pPr lvl="0"/>
            <a:r>
              <a:rPr lang="en-US" b="1" i="1" dirty="0"/>
              <a:t>Confederation</a:t>
            </a:r>
            <a:endParaRPr lang="en-US" sz="4000" dirty="0"/>
          </a:p>
          <a:p>
            <a:pPr lvl="1"/>
            <a:r>
              <a:rPr lang="en-US" dirty="0"/>
              <a:t>Local governments have more power than national government</a:t>
            </a:r>
            <a:endParaRPr lang="en-US" sz="3600" dirty="0"/>
          </a:p>
          <a:p>
            <a:pPr lvl="1"/>
            <a:r>
              <a:rPr lang="en-US" dirty="0"/>
              <a:t>Each region governs most of its own affairs</a:t>
            </a:r>
            <a:endParaRPr lang="en-US" sz="3600" dirty="0"/>
          </a:p>
          <a:p>
            <a:pPr lvl="1"/>
            <a:r>
              <a:rPr lang="en-US" dirty="0"/>
              <a:t>Regions sometimes consider themselves independent</a:t>
            </a:r>
            <a:endParaRPr lang="en-US" sz="3600" dirty="0"/>
          </a:p>
          <a:p>
            <a:pPr lvl="0"/>
            <a:r>
              <a:rPr lang="en-US" b="1" i="1" dirty="0"/>
              <a:t>Federal</a:t>
            </a:r>
            <a:endParaRPr lang="en-US" sz="4000" dirty="0"/>
          </a:p>
          <a:p>
            <a:pPr lvl="1"/>
            <a:r>
              <a:rPr lang="en-US" dirty="0"/>
              <a:t>Power is divided between national and local governments</a:t>
            </a:r>
            <a:endParaRPr lang="en-US" sz="3600" dirty="0"/>
          </a:p>
          <a:p>
            <a:pPr lvl="1"/>
            <a:r>
              <a:rPr lang="en-US" dirty="0"/>
              <a:t>Local governments control local affairs but also obey the national government</a:t>
            </a:r>
            <a:endParaRPr lang="en-US" sz="3600" dirty="0"/>
          </a:p>
          <a:p>
            <a:pPr lvl="1"/>
            <a:r>
              <a:rPr lang="en-US" dirty="0"/>
              <a:t>Usually it is the government of large democracies</a:t>
            </a:r>
            <a:endParaRPr lang="en-US" sz="3600" dirty="0"/>
          </a:p>
          <a:p>
            <a:endParaRPr lang="en-US" dirty="0"/>
          </a:p>
        </p:txBody>
      </p:sp>
    </p:spTree>
    <p:extLst>
      <p:ext uri="{BB962C8B-B14F-4D97-AF65-F5344CB8AC3E}">
        <p14:creationId xmlns:p14="http://schemas.microsoft.com/office/powerpoint/2010/main" val="24258407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Citizen Participation</a:t>
            </a:r>
            <a:endParaRPr lang="en-US" dirty="0"/>
          </a:p>
        </p:txBody>
      </p:sp>
      <p:sp>
        <p:nvSpPr>
          <p:cNvPr id="3" name="Content Placeholder 2"/>
          <p:cNvSpPr>
            <a:spLocks noGrp="1"/>
          </p:cNvSpPr>
          <p:nvPr>
            <p:ph idx="1"/>
          </p:nvPr>
        </p:nvSpPr>
        <p:spPr/>
        <p:txBody>
          <a:bodyPr>
            <a:normAutofit fontScale="70000" lnSpcReduction="20000"/>
          </a:bodyPr>
          <a:lstStyle/>
          <a:p>
            <a:pPr lvl="0"/>
            <a:r>
              <a:rPr lang="en-US" b="1" i="1" dirty="0"/>
              <a:t>Autocratic</a:t>
            </a:r>
            <a:r>
              <a:rPr lang="en-US" dirty="0"/>
              <a:t> </a:t>
            </a:r>
            <a:endParaRPr lang="en-US" sz="4000" dirty="0"/>
          </a:p>
          <a:p>
            <a:pPr lvl="1"/>
            <a:r>
              <a:rPr lang="en-US" dirty="0"/>
              <a:t>Citizens have little control over the government</a:t>
            </a:r>
            <a:endParaRPr lang="en-US" sz="3600" dirty="0"/>
          </a:p>
          <a:p>
            <a:pPr lvl="1"/>
            <a:r>
              <a:rPr lang="en-US" dirty="0"/>
              <a:t>Power is in the hands of one person</a:t>
            </a:r>
            <a:endParaRPr lang="en-US" sz="3600" dirty="0"/>
          </a:p>
          <a:p>
            <a:pPr lvl="1"/>
            <a:r>
              <a:rPr lang="en-US" b="1" dirty="0"/>
              <a:t>Example:</a:t>
            </a:r>
            <a:r>
              <a:rPr lang="en-US" dirty="0"/>
              <a:t> Sudan</a:t>
            </a:r>
            <a:endParaRPr lang="en-US" sz="3600" dirty="0"/>
          </a:p>
          <a:p>
            <a:pPr lvl="0"/>
            <a:r>
              <a:rPr lang="en-US" b="1" i="1" dirty="0"/>
              <a:t>Oligarchic</a:t>
            </a:r>
            <a:endParaRPr lang="en-US" sz="4000" dirty="0"/>
          </a:p>
          <a:p>
            <a:pPr lvl="1"/>
            <a:r>
              <a:rPr lang="en-US" dirty="0"/>
              <a:t>A small group of people control the government</a:t>
            </a:r>
            <a:endParaRPr lang="en-US" sz="3600" dirty="0"/>
          </a:p>
          <a:p>
            <a:pPr lvl="1"/>
            <a:r>
              <a:rPr lang="en-US" dirty="0"/>
              <a:t>Most people are not able to affect the government</a:t>
            </a:r>
            <a:endParaRPr lang="en-US" sz="3600" dirty="0"/>
          </a:p>
          <a:p>
            <a:pPr lvl="1"/>
            <a:r>
              <a:rPr lang="en-US" b="1" dirty="0"/>
              <a:t>Example:</a:t>
            </a:r>
            <a:r>
              <a:rPr lang="en-US" dirty="0"/>
              <a:t> former South Africa (under racial apartheid)</a:t>
            </a:r>
            <a:endParaRPr lang="en-US" sz="3600" dirty="0"/>
          </a:p>
          <a:p>
            <a:pPr lvl="0"/>
            <a:r>
              <a:rPr lang="en-US" b="1" i="1" dirty="0"/>
              <a:t>Democratic</a:t>
            </a:r>
            <a:r>
              <a:rPr lang="en-US" dirty="0"/>
              <a:t> </a:t>
            </a:r>
            <a:endParaRPr lang="en-US" sz="4000" dirty="0"/>
          </a:p>
          <a:p>
            <a:pPr lvl="1"/>
            <a:r>
              <a:rPr lang="en-US" dirty="0"/>
              <a:t>Citizens have more ability to participate than they do in other governments</a:t>
            </a:r>
            <a:endParaRPr lang="en-US" sz="3600" dirty="0"/>
          </a:p>
          <a:p>
            <a:pPr lvl="1"/>
            <a:r>
              <a:rPr lang="en-US" dirty="0"/>
              <a:t>Government leaders are elected into power, directly or indirectly</a:t>
            </a:r>
            <a:endParaRPr lang="en-US" sz="3600" dirty="0"/>
          </a:p>
          <a:p>
            <a:pPr lvl="1"/>
            <a:r>
              <a:rPr lang="en-US" dirty="0"/>
              <a:t>Citizens often participate in voting on laws</a:t>
            </a:r>
            <a:endParaRPr lang="en-US" sz="3600" dirty="0"/>
          </a:p>
          <a:p>
            <a:pPr lvl="1"/>
            <a:r>
              <a:rPr lang="en-US" b="1" dirty="0"/>
              <a:t>Examples:</a:t>
            </a:r>
            <a:r>
              <a:rPr lang="en-US" dirty="0"/>
              <a:t> Kenya, South Africa</a:t>
            </a:r>
            <a:endParaRPr lang="en-US" sz="3600" dirty="0"/>
          </a:p>
          <a:p>
            <a:endParaRPr lang="en-US" dirty="0"/>
          </a:p>
        </p:txBody>
      </p:sp>
    </p:spTree>
    <p:extLst>
      <p:ext uri="{BB962C8B-B14F-4D97-AF65-F5344CB8AC3E}">
        <p14:creationId xmlns:p14="http://schemas.microsoft.com/office/powerpoint/2010/main" val="12630774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 of Democracy</a:t>
            </a:r>
            <a:endParaRPr lang="en-US" dirty="0"/>
          </a:p>
        </p:txBody>
      </p:sp>
      <p:sp>
        <p:nvSpPr>
          <p:cNvPr id="3" name="Content Placeholder 2"/>
          <p:cNvSpPr>
            <a:spLocks noGrp="1"/>
          </p:cNvSpPr>
          <p:nvPr>
            <p:ph idx="1"/>
          </p:nvPr>
        </p:nvSpPr>
        <p:spPr/>
        <p:txBody>
          <a:bodyPr>
            <a:normAutofit fontScale="77500" lnSpcReduction="20000"/>
          </a:bodyPr>
          <a:lstStyle/>
          <a:p>
            <a:pPr lvl="0"/>
            <a:r>
              <a:rPr lang="en-US" b="1" i="1" dirty="0"/>
              <a:t>Parliamentary</a:t>
            </a:r>
            <a:endParaRPr lang="en-US" sz="4000" dirty="0"/>
          </a:p>
          <a:p>
            <a:pPr lvl="1"/>
            <a:r>
              <a:rPr lang="en-US" dirty="0"/>
              <a:t>Citizens vote for members of the legislative branch</a:t>
            </a:r>
            <a:endParaRPr lang="en-US" sz="3600" dirty="0"/>
          </a:p>
          <a:p>
            <a:pPr lvl="1"/>
            <a:r>
              <a:rPr lang="en-US" dirty="0"/>
              <a:t>The executive leader (or prime minister) is appointed from the legislature</a:t>
            </a:r>
            <a:endParaRPr lang="en-US" sz="3600" dirty="0"/>
          </a:p>
          <a:p>
            <a:pPr lvl="1"/>
            <a:r>
              <a:rPr lang="en-US" dirty="0"/>
              <a:t>Head of government and head of state are two different people</a:t>
            </a:r>
            <a:endParaRPr lang="en-US" sz="3600" dirty="0"/>
          </a:p>
          <a:p>
            <a:pPr lvl="1"/>
            <a:r>
              <a:rPr lang="en-US" b="1" dirty="0"/>
              <a:t>Example:</a:t>
            </a:r>
            <a:r>
              <a:rPr lang="en-US" dirty="0"/>
              <a:t> South Africa</a:t>
            </a:r>
            <a:endParaRPr lang="en-US" sz="3600" dirty="0"/>
          </a:p>
          <a:p>
            <a:pPr lvl="0"/>
            <a:r>
              <a:rPr lang="en-US" b="1" i="1" dirty="0"/>
              <a:t>Presidential</a:t>
            </a:r>
            <a:endParaRPr lang="en-US" sz="4000" dirty="0"/>
          </a:p>
          <a:p>
            <a:pPr lvl="1"/>
            <a:r>
              <a:rPr lang="en-US" dirty="0"/>
              <a:t>Citizens usually vote for members of the executive and legislative branch</a:t>
            </a:r>
            <a:endParaRPr lang="en-US" sz="3600" dirty="0"/>
          </a:p>
          <a:p>
            <a:pPr lvl="1"/>
            <a:r>
              <a:rPr lang="en-US" dirty="0"/>
              <a:t>A single person is elected as chief executive (or president)</a:t>
            </a:r>
            <a:endParaRPr lang="en-US" sz="3600" dirty="0"/>
          </a:p>
          <a:p>
            <a:r>
              <a:rPr lang="en-US" dirty="0"/>
              <a:t>The president is both head of government (chief executive) and head of state</a:t>
            </a:r>
          </a:p>
        </p:txBody>
      </p:sp>
    </p:spTree>
    <p:extLst>
      <p:ext uri="{BB962C8B-B14F-4D97-AF65-F5344CB8AC3E}">
        <p14:creationId xmlns:p14="http://schemas.microsoft.com/office/powerpoint/2010/main" val="27745568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a:t>
            </a:r>
            <a:endParaRPr lang="en-US" dirty="0"/>
          </a:p>
        </p:txBody>
      </p:sp>
      <p:sp>
        <p:nvSpPr>
          <p:cNvPr id="3" name="Content Placeholder 2"/>
          <p:cNvSpPr>
            <a:spLocks noGrp="1"/>
          </p:cNvSpPr>
          <p:nvPr>
            <p:ph idx="1"/>
          </p:nvPr>
        </p:nvSpPr>
        <p:spPr>
          <a:xfrm>
            <a:off x="457200" y="1371600"/>
            <a:ext cx="8229600" cy="4754563"/>
          </a:xfrm>
        </p:spPr>
        <p:txBody>
          <a:bodyPr>
            <a:normAutofit fontScale="70000" lnSpcReduction="20000"/>
          </a:bodyPr>
          <a:lstStyle/>
          <a:p>
            <a:pPr marL="0" indent="0">
              <a:buNone/>
            </a:pPr>
            <a:r>
              <a:rPr lang="en-US" dirty="0" smtClean="0"/>
              <a:t>5. Which statement is the best example of interdependent countries? </a:t>
            </a:r>
          </a:p>
          <a:p>
            <a:pPr marL="0" indent="0">
              <a:buNone/>
            </a:pPr>
            <a:endParaRPr lang="en-US" dirty="0" smtClean="0"/>
          </a:p>
          <a:p>
            <a:r>
              <a:rPr lang="en-US" dirty="0" smtClean="0"/>
              <a:t>A.	Hollywood films are seen across the country, but they are made in California.</a:t>
            </a:r>
          </a:p>
          <a:p>
            <a:pPr marL="0" indent="0">
              <a:buNone/>
            </a:pPr>
            <a:endParaRPr lang="en-US" dirty="0" smtClean="0"/>
          </a:p>
          <a:p>
            <a:r>
              <a:rPr lang="en-US" dirty="0" smtClean="0"/>
              <a:t>B.	Florida orange juice is sold in New York, Ohio, and many other U.S. states.</a:t>
            </a:r>
          </a:p>
          <a:p>
            <a:pPr marL="0" indent="0">
              <a:buNone/>
            </a:pPr>
            <a:endParaRPr lang="en-US" dirty="0" smtClean="0"/>
          </a:p>
          <a:p>
            <a:r>
              <a:rPr lang="en-US" dirty="0" smtClean="0"/>
              <a:t>C.	Colombia buys cars from the U.S., and the U.S. buys coffee from Colombia.</a:t>
            </a:r>
          </a:p>
          <a:p>
            <a:pPr marL="0" indent="0">
              <a:buNone/>
            </a:pPr>
            <a:endParaRPr lang="en-US" dirty="0" smtClean="0"/>
          </a:p>
          <a:p>
            <a:r>
              <a:rPr lang="en-US" dirty="0" smtClean="0"/>
              <a:t>D.	Farmers eat food that is grown on their land, and they usually sell the rest.</a:t>
            </a:r>
          </a:p>
          <a:p>
            <a:pPr marL="0" indent="0">
              <a:buNone/>
            </a:pPr>
            <a:endParaRPr lang="en-US" dirty="0"/>
          </a:p>
        </p:txBody>
      </p:sp>
    </p:spTree>
    <p:extLst>
      <p:ext uri="{BB962C8B-B14F-4D97-AF65-F5344CB8AC3E}">
        <p14:creationId xmlns:p14="http://schemas.microsoft.com/office/powerpoint/2010/main" val="30642511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548365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6. Portugal was the first European nation to explore and start colonies in which area? </a:t>
            </a:r>
          </a:p>
          <a:p>
            <a:pPr marL="0" indent="0">
              <a:buNone/>
            </a:pPr>
            <a:endParaRPr lang="en-US" dirty="0" smtClean="0"/>
          </a:p>
          <a:p>
            <a:r>
              <a:rPr lang="en-US" dirty="0" smtClean="0"/>
              <a:t>A.	West Africa</a:t>
            </a:r>
          </a:p>
          <a:p>
            <a:pPr marL="0" indent="0">
              <a:buNone/>
            </a:pPr>
            <a:endParaRPr lang="en-US" dirty="0" smtClean="0"/>
          </a:p>
          <a:p>
            <a:r>
              <a:rPr lang="en-US" dirty="0" smtClean="0"/>
              <a:t>B.	North America</a:t>
            </a:r>
          </a:p>
          <a:p>
            <a:pPr marL="0" indent="0">
              <a:buNone/>
            </a:pPr>
            <a:endParaRPr lang="en-US" dirty="0" smtClean="0"/>
          </a:p>
          <a:p>
            <a:r>
              <a:rPr lang="en-US" dirty="0" smtClean="0"/>
              <a:t>C.	Australia</a:t>
            </a:r>
          </a:p>
          <a:p>
            <a:pPr marL="0" indent="0">
              <a:buNone/>
            </a:pPr>
            <a:endParaRPr lang="en-US" dirty="0" smtClean="0"/>
          </a:p>
          <a:p>
            <a:r>
              <a:rPr lang="en-US" dirty="0" smtClean="0"/>
              <a:t>D.	The Caribbean</a:t>
            </a:r>
          </a:p>
          <a:p>
            <a:pPr marL="0" indent="0">
              <a:buNone/>
            </a:pPr>
            <a:endParaRPr lang="en-US" dirty="0"/>
          </a:p>
        </p:txBody>
      </p:sp>
    </p:spTree>
    <p:extLst>
      <p:ext uri="{BB962C8B-B14F-4D97-AF65-F5344CB8AC3E}">
        <p14:creationId xmlns:p14="http://schemas.microsoft.com/office/powerpoint/2010/main" val="18805773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127436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a:t>
            </a:r>
            <a:endParaRPr lang="en-US" dirty="0"/>
          </a:p>
        </p:txBody>
      </p:sp>
      <p:sp>
        <p:nvSpPr>
          <p:cNvPr id="3" name="Content Placeholder 2"/>
          <p:cNvSpPr>
            <a:spLocks noGrp="1"/>
          </p:cNvSpPr>
          <p:nvPr>
            <p:ph idx="1"/>
          </p:nvPr>
        </p:nvSpPr>
        <p:spPr>
          <a:xfrm>
            <a:off x="457200" y="1371600"/>
            <a:ext cx="8229600" cy="4754563"/>
          </a:xfrm>
        </p:spPr>
        <p:txBody>
          <a:bodyPr>
            <a:normAutofit fontScale="85000" lnSpcReduction="10000"/>
          </a:bodyPr>
          <a:lstStyle/>
          <a:p>
            <a:pPr marL="0" indent="0">
              <a:buNone/>
            </a:pPr>
            <a:r>
              <a:rPr lang="en-US" dirty="0" smtClean="0"/>
              <a:t>7. Which Mesoamerican culture had its capital at Tenochtitlan, where modern day Mexico City is located? </a:t>
            </a:r>
          </a:p>
          <a:p>
            <a:pPr marL="0" indent="0">
              <a:buNone/>
            </a:pPr>
            <a:endParaRPr lang="en-US" dirty="0" smtClean="0"/>
          </a:p>
          <a:p>
            <a:r>
              <a:rPr lang="en-US" dirty="0" smtClean="0"/>
              <a:t>A.	Olmec</a:t>
            </a:r>
          </a:p>
          <a:p>
            <a:pPr marL="0" indent="0">
              <a:buNone/>
            </a:pPr>
            <a:endParaRPr lang="en-US" dirty="0" smtClean="0"/>
          </a:p>
          <a:p>
            <a:r>
              <a:rPr lang="en-US" dirty="0" smtClean="0"/>
              <a:t>B.	Mayan</a:t>
            </a:r>
          </a:p>
          <a:p>
            <a:pPr marL="0" indent="0">
              <a:buNone/>
            </a:pPr>
            <a:endParaRPr lang="en-US" dirty="0" smtClean="0"/>
          </a:p>
          <a:p>
            <a:r>
              <a:rPr lang="en-US" dirty="0" smtClean="0"/>
              <a:t>C.	Aztec</a:t>
            </a:r>
          </a:p>
          <a:p>
            <a:pPr marL="0" indent="0">
              <a:buNone/>
            </a:pPr>
            <a:r>
              <a:rPr lang="en-US" dirty="0" smtClean="0"/>
              <a:t> </a:t>
            </a:r>
          </a:p>
          <a:p>
            <a:r>
              <a:rPr lang="en-US" dirty="0" smtClean="0"/>
              <a:t>D.	Incan</a:t>
            </a:r>
          </a:p>
          <a:p>
            <a:pPr marL="0" indent="0">
              <a:buNone/>
            </a:pPr>
            <a:endParaRPr lang="en-US" dirty="0"/>
          </a:p>
        </p:txBody>
      </p:sp>
    </p:spTree>
    <p:extLst>
      <p:ext uri="{BB962C8B-B14F-4D97-AF65-F5344CB8AC3E}">
        <p14:creationId xmlns:p14="http://schemas.microsoft.com/office/powerpoint/2010/main" val="30798938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 1</a:t>
            </a:r>
            <a:endParaRPr lang="en-US" dirty="0"/>
          </a:p>
        </p:txBody>
      </p:sp>
      <p:sp>
        <p:nvSpPr>
          <p:cNvPr id="6" name="Content Placeholder 5"/>
          <p:cNvSpPr>
            <a:spLocks noGrp="1"/>
          </p:cNvSpPr>
          <p:nvPr>
            <p:ph sz="half" idx="2"/>
          </p:nvPr>
        </p:nvSpPr>
        <p:spPr/>
        <p:txBody>
          <a:bodyPr>
            <a:normAutofit fontScale="92500" lnSpcReduction="10000"/>
          </a:bodyPr>
          <a:lstStyle/>
          <a:p>
            <a:pPr marL="0" indent="0">
              <a:buNone/>
            </a:pPr>
            <a:r>
              <a:rPr lang="en-US" dirty="0" smtClean="0"/>
              <a:t>1. Which number is nearest the Coral Sea? </a:t>
            </a:r>
          </a:p>
          <a:p>
            <a:pPr marL="0" indent="0">
              <a:buNone/>
            </a:pPr>
            <a:endParaRPr lang="en-US" dirty="0" smtClean="0"/>
          </a:p>
          <a:p>
            <a:pPr marL="0" indent="0">
              <a:buNone/>
            </a:pPr>
            <a:r>
              <a:rPr lang="en-US" dirty="0" smtClean="0"/>
              <a:t>A.	7</a:t>
            </a:r>
          </a:p>
          <a:p>
            <a:pPr marL="0" indent="0">
              <a:buNone/>
            </a:pPr>
            <a:r>
              <a:rPr lang="en-US" dirty="0" smtClean="0"/>
              <a:t> </a:t>
            </a:r>
          </a:p>
          <a:p>
            <a:pPr marL="0" indent="0">
              <a:buNone/>
            </a:pPr>
            <a:r>
              <a:rPr lang="en-US" dirty="0" smtClean="0"/>
              <a:t>B.	5</a:t>
            </a:r>
          </a:p>
          <a:p>
            <a:endParaRPr lang="en-US" dirty="0" smtClean="0"/>
          </a:p>
          <a:p>
            <a:pPr marL="0" indent="0">
              <a:buNone/>
            </a:pPr>
            <a:r>
              <a:rPr lang="en-US" dirty="0" smtClean="0"/>
              <a:t>C.	8</a:t>
            </a:r>
          </a:p>
          <a:p>
            <a:pPr marL="0" indent="0">
              <a:buNone/>
            </a:pPr>
            <a:r>
              <a:rPr lang="en-US" dirty="0" smtClean="0"/>
              <a:t> </a:t>
            </a:r>
          </a:p>
          <a:p>
            <a:pPr marL="0" indent="0">
              <a:buNone/>
            </a:pPr>
            <a:r>
              <a:rPr lang="en-US" dirty="0" smtClean="0"/>
              <a:t>D.	6</a:t>
            </a:r>
          </a:p>
          <a:p>
            <a:endParaRPr lang="en-US" dirty="0"/>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381000" y="1905000"/>
            <a:ext cx="4038600" cy="33532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77561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839710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8</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8. Which of these best describes the purpose of the European Union? </a:t>
            </a:r>
          </a:p>
          <a:p>
            <a:pPr marL="0" indent="0">
              <a:buNone/>
            </a:pPr>
            <a:endParaRPr lang="en-US" dirty="0" smtClean="0"/>
          </a:p>
          <a:p>
            <a:r>
              <a:rPr lang="en-US" dirty="0" smtClean="0"/>
              <a:t>A.	to unite the nations of Europe politically and economically</a:t>
            </a:r>
          </a:p>
          <a:p>
            <a:pPr marL="0" indent="0">
              <a:buNone/>
            </a:pPr>
            <a:endParaRPr lang="en-US" dirty="0" smtClean="0"/>
          </a:p>
          <a:p>
            <a:r>
              <a:rPr lang="en-US" dirty="0" smtClean="0"/>
              <a:t>B.	to strengthen ties between Europe and its former colonies</a:t>
            </a:r>
          </a:p>
          <a:p>
            <a:pPr marL="0" indent="0">
              <a:buNone/>
            </a:pPr>
            <a:endParaRPr lang="en-US" dirty="0" smtClean="0"/>
          </a:p>
          <a:p>
            <a:r>
              <a:rPr lang="en-US" dirty="0" smtClean="0"/>
              <a:t>C.	to force European nations to trade outside of Europe</a:t>
            </a:r>
          </a:p>
          <a:p>
            <a:pPr marL="0" indent="0">
              <a:buNone/>
            </a:pPr>
            <a:endParaRPr lang="en-US" dirty="0" smtClean="0"/>
          </a:p>
          <a:p>
            <a:r>
              <a:rPr lang="en-US" dirty="0" smtClean="0"/>
              <a:t>D.	to industrialize and modernize the nations of Europe</a:t>
            </a:r>
          </a:p>
          <a:p>
            <a:pPr marL="0" indent="0">
              <a:buNone/>
            </a:pPr>
            <a:endParaRPr lang="en-US" dirty="0"/>
          </a:p>
        </p:txBody>
      </p:sp>
    </p:spTree>
    <p:extLst>
      <p:ext uri="{BB962C8B-B14F-4D97-AF65-F5344CB8AC3E}">
        <p14:creationId xmlns:p14="http://schemas.microsoft.com/office/powerpoint/2010/main" val="3745437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441023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9</a:t>
            </a:r>
            <a:endParaRPr lang="en-US" dirty="0"/>
          </a:p>
        </p:txBody>
      </p:sp>
      <p:sp>
        <p:nvSpPr>
          <p:cNvPr id="3" name="Content Placeholder 2"/>
          <p:cNvSpPr>
            <a:spLocks noGrp="1"/>
          </p:cNvSpPr>
          <p:nvPr>
            <p:ph idx="1"/>
          </p:nvPr>
        </p:nvSpPr>
        <p:spPr>
          <a:xfrm>
            <a:off x="457200" y="1447800"/>
            <a:ext cx="8229600" cy="4678363"/>
          </a:xfrm>
        </p:spPr>
        <p:txBody>
          <a:bodyPr>
            <a:normAutofit fontScale="70000" lnSpcReduction="20000"/>
          </a:bodyPr>
          <a:lstStyle/>
          <a:p>
            <a:pPr marL="0" indent="0">
              <a:buNone/>
            </a:pPr>
            <a:r>
              <a:rPr lang="en-US" dirty="0" smtClean="0"/>
              <a:t>9</a:t>
            </a:r>
            <a:r>
              <a:rPr lang="en-US" sz="3400" dirty="0" smtClean="0"/>
              <a:t>. Which of these is an example of saving? </a:t>
            </a:r>
          </a:p>
          <a:p>
            <a:pPr marL="0" indent="0">
              <a:buNone/>
            </a:pPr>
            <a:endParaRPr lang="en-US" sz="3400" dirty="0" smtClean="0"/>
          </a:p>
          <a:p>
            <a:r>
              <a:rPr lang="en-US" sz="3400" dirty="0" smtClean="0"/>
              <a:t>A.	Morgan works at a company that makes and sells televisions.</a:t>
            </a:r>
          </a:p>
          <a:p>
            <a:pPr marL="0" indent="0">
              <a:buNone/>
            </a:pPr>
            <a:endParaRPr lang="en-US" sz="3400" dirty="0" smtClean="0"/>
          </a:p>
          <a:p>
            <a:r>
              <a:rPr lang="en-US" sz="3400" dirty="0" smtClean="0"/>
              <a:t>B.	Kyle trades his own baseball cards for cards he does not have.</a:t>
            </a:r>
          </a:p>
          <a:p>
            <a:pPr marL="0" indent="0">
              <a:buNone/>
            </a:pPr>
            <a:endParaRPr lang="en-US" sz="3400" dirty="0" smtClean="0"/>
          </a:p>
          <a:p>
            <a:r>
              <a:rPr lang="en-US" sz="3400" dirty="0" smtClean="0"/>
              <a:t>C.	Jan sets money aside so she can someday afford a cell phone.</a:t>
            </a:r>
          </a:p>
          <a:p>
            <a:pPr marL="0" indent="0">
              <a:buNone/>
            </a:pPr>
            <a:endParaRPr lang="en-US" sz="3400" dirty="0" smtClean="0"/>
          </a:p>
          <a:p>
            <a:r>
              <a:rPr lang="en-US" sz="3400" dirty="0" smtClean="0"/>
              <a:t>D.	Max buys something with a credit card that he pays off later.</a:t>
            </a:r>
          </a:p>
          <a:p>
            <a:endParaRPr lang="en-US" sz="3400" dirty="0"/>
          </a:p>
        </p:txBody>
      </p:sp>
    </p:spTree>
    <p:extLst>
      <p:ext uri="{BB962C8B-B14F-4D97-AF65-F5344CB8AC3E}">
        <p14:creationId xmlns:p14="http://schemas.microsoft.com/office/powerpoint/2010/main" val="33122998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665205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10</a:t>
            </a:r>
            <a:endParaRPr lang="en-US" dirty="0"/>
          </a:p>
        </p:txBody>
      </p:sp>
      <p:sp>
        <p:nvSpPr>
          <p:cNvPr id="3" name="Content Placeholder 2"/>
          <p:cNvSpPr>
            <a:spLocks noGrp="1"/>
          </p:cNvSpPr>
          <p:nvPr>
            <p:ph idx="1"/>
          </p:nvPr>
        </p:nvSpPr>
        <p:spPr>
          <a:xfrm>
            <a:off x="457200" y="1219200"/>
            <a:ext cx="8229600" cy="4906963"/>
          </a:xfrm>
        </p:spPr>
        <p:txBody>
          <a:bodyPr>
            <a:normAutofit fontScale="92500" lnSpcReduction="20000"/>
          </a:bodyPr>
          <a:lstStyle/>
          <a:p>
            <a:pPr marL="0" indent="0">
              <a:buNone/>
            </a:pPr>
            <a:r>
              <a:rPr lang="en-US" dirty="0" smtClean="0"/>
              <a:t>10. How do citizens participate in parliamentary democracies like Canada, Australia, and the United Kingdom? </a:t>
            </a:r>
          </a:p>
          <a:p>
            <a:pPr marL="0" indent="0">
              <a:buNone/>
            </a:pPr>
            <a:endParaRPr lang="en-US" dirty="0" smtClean="0"/>
          </a:p>
          <a:p>
            <a:r>
              <a:rPr lang="en-US" dirty="0" smtClean="0"/>
              <a:t>A.	They vote on every national event.</a:t>
            </a:r>
          </a:p>
          <a:p>
            <a:pPr marL="0" indent="0">
              <a:buNone/>
            </a:pPr>
            <a:endParaRPr lang="en-US" dirty="0" smtClean="0"/>
          </a:p>
          <a:p>
            <a:r>
              <a:rPr lang="en-US" dirty="0" smtClean="0"/>
              <a:t>B.	They vote for the prime minister.</a:t>
            </a:r>
          </a:p>
          <a:p>
            <a:pPr marL="0" indent="0">
              <a:buNone/>
            </a:pPr>
            <a:endParaRPr lang="en-US" dirty="0" smtClean="0"/>
          </a:p>
          <a:p>
            <a:r>
              <a:rPr lang="en-US" dirty="0" smtClean="0"/>
              <a:t>C.	They vote for each government position.</a:t>
            </a:r>
          </a:p>
          <a:p>
            <a:pPr marL="0" indent="0">
              <a:buNone/>
            </a:pPr>
            <a:endParaRPr lang="en-US" dirty="0" smtClean="0"/>
          </a:p>
          <a:p>
            <a:r>
              <a:rPr lang="en-US" dirty="0" smtClean="0"/>
              <a:t>D.	They vote for members of the legislature.</a:t>
            </a:r>
          </a:p>
          <a:p>
            <a:pPr marL="0" indent="0">
              <a:buNone/>
            </a:pPr>
            <a:endParaRPr lang="en-US" dirty="0"/>
          </a:p>
        </p:txBody>
      </p:sp>
    </p:spTree>
    <p:extLst>
      <p:ext uri="{BB962C8B-B14F-4D97-AF65-F5344CB8AC3E}">
        <p14:creationId xmlns:p14="http://schemas.microsoft.com/office/powerpoint/2010/main" val="168686642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D</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453241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11</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11. Which of these countries is the best example of a one-party dictatorship? </a:t>
            </a:r>
          </a:p>
          <a:p>
            <a:pPr marL="0" indent="0">
              <a:buNone/>
            </a:pPr>
            <a:endParaRPr lang="en-US" dirty="0" smtClean="0"/>
          </a:p>
          <a:p>
            <a:r>
              <a:rPr lang="en-US" dirty="0" smtClean="0"/>
              <a:t>A.	Brazil</a:t>
            </a:r>
          </a:p>
          <a:p>
            <a:pPr marL="0" indent="0">
              <a:buNone/>
            </a:pPr>
            <a:endParaRPr lang="en-US" dirty="0" smtClean="0"/>
          </a:p>
          <a:p>
            <a:r>
              <a:rPr lang="en-US" dirty="0" smtClean="0"/>
              <a:t>B.	Canada</a:t>
            </a:r>
          </a:p>
          <a:p>
            <a:pPr marL="0" indent="0">
              <a:buNone/>
            </a:pPr>
            <a:endParaRPr lang="en-US" dirty="0" smtClean="0"/>
          </a:p>
          <a:p>
            <a:r>
              <a:rPr lang="en-US" dirty="0" smtClean="0"/>
              <a:t>C.	Jamaica</a:t>
            </a:r>
          </a:p>
          <a:p>
            <a:pPr marL="0" indent="0">
              <a:buNone/>
            </a:pPr>
            <a:r>
              <a:rPr lang="en-US" dirty="0" smtClean="0"/>
              <a:t> </a:t>
            </a:r>
          </a:p>
          <a:p>
            <a:r>
              <a:rPr lang="en-US" dirty="0" smtClean="0"/>
              <a:t>D.	Cuba</a:t>
            </a:r>
          </a:p>
          <a:p>
            <a:pPr marL="0" indent="0">
              <a:buNone/>
            </a:pPr>
            <a:endParaRPr lang="en-US" dirty="0"/>
          </a:p>
        </p:txBody>
      </p:sp>
    </p:spTree>
    <p:extLst>
      <p:ext uri="{BB962C8B-B14F-4D97-AF65-F5344CB8AC3E}">
        <p14:creationId xmlns:p14="http://schemas.microsoft.com/office/powerpoint/2010/main" val="338087088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D</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810439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12</a:t>
            </a:r>
            <a:endParaRPr lang="en-US" dirty="0"/>
          </a:p>
        </p:txBody>
      </p:sp>
      <p:sp>
        <p:nvSpPr>
          <p:cNvPr id="3" name="Content Placeholder 2"/>
          <p:cNvSpPr>
            <a:spLocks noGrp="1"/>
          </p:cNvSpPr>
          <p:nvPr>
            <p:ph idx="1"/>
          </p:nvPr>
        </p:nvSpPr>
        <p:spPr>
          <a:xfrm>
            <a:off x="457200" y="1295400"/>
            <a:ext cx="8229600" cy="4830763"/>
          </a:xfrm>
        </p:spPr>
        <p:txBody>
          <a:bodyPr>
            <a:normAutofit fontScale="85000" lnSpcReduction="10000"/>
          </a:bodyPr>
          <a:lstStyle/>
          <a:p>
            <a:pPr marL="0" indent="0">
              <a:buNone/>
            </a:pPr>
            <a:r>
              <a:rPr lang="en-US" dirty="0" smtClean="0"/>
              <a:t>12. Which of the following is an example of country with a presidential democratic system of government? </a:t>
            </a:r>
          </a:p>
          <a:p>
            <a:pPr marL="0" indent="0">
              <a:buNone/>
            </a:pPr>
            <a:endParaRPr lang="en-US" dirty="0" smtClean="0"/>
          </a:p>
          <a:p>
            <a:r>
              <a:rPr lang="en-US" dirty="0" smtClean="0"/>
              <a:t>A.	Canada</a:t>
            </a:r>
          </a:p>
          <a:p>
            <a:pPr marL="0" indent="0">
              <a:buNone/>
            </a:pPr>
            <a:r>
              <a:rPr lang="en-US" dirty="0" smtClean="0"/>
              <a:t> </a:t>
            </a:r>
          </a:p>
          <a:p>
            <a:r>
              <a:rPr lang="en-US" dirty="0" smtClean="0"/>
              <a:t>B.	Cuba</a:t>
            </a:r>
          </a:p>
          <a:p>
            <a:pPr marL="0" indent="0">
              <a:buNone/>
            </a:pPr>
            <a:endParaRPr lang="en-US" dirty="0" smtClean="0"/>
          </a:p>
          <a:p>
            <a:r>
              <a:rPr lang="en-US" dirty="0" smtClean="0"/>
              <a:t>C.	Australia</a:t>
            </a:r>
          </a:p>
          <a:p>
            <a:pPr marL="0" indent="0">
              <a:buNone/>
            </a:pPr>
            <a:endParaRPr lang="en-US" dirty="0" smtClean="0"/>
          </a:p>
          <a:p>
            <a:r>
              <a:rPr lang="en-US" dirty="0" smtClean="0"/>
              <a:t>D.	Brazil</a:t>
            </a:r>
          </a:p>
          <a:p>
            <a:pPr marL="0" indent="0">
              <a:buNone/>
            </a:pPr>
            <a:endParaRPr lang="en-US" dirty="0"/>
          </a:p>
        </p:txBody>
      </p:sp>
    </p:spTree>
    <p:extLst>
      <p:ext uri="{BB962C8B-B14F-4D97-AF65-F5344CB8AC3E}">
        <p14:creationId xmlns:p14="http://schemas.microsoft.com/office/powerpoint/2010/main" val="41114168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D</a:t>
            </a:r>
            <a:endParaRPr lang="en-US" dirty="0"/>
          </a:p>
        </p:txBody>
      </p:sp>
      <p:sp>
        <p:nvSpPr>
          <p:cNvPr id="6" name="Subtitle 5"/>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676350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D</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4700288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13</a:t>
            </a:r>
            <a:endParaRPr lang="en-US" dirty="0"/>
          </a:p>
        </p:txBody>
      </p:sp>
      <p:sp>
        <p:nvSpPr>
          <p:cNvPr id="3" name="Content Placeholder 2"/>
          <p:cNvSpPr>
            <a:spLocks noGrp="1"/>
          </p:cNvSpPr>
          <p:nvPr>
            <p:ph idx="1"/>
          </p:nvPr>
        </p:nvSpPr>
        <p:spPr>
          <a:xfrm>
            <a:off x="457200" y="1371600"/>
            <a:ext cx="8229600" cy="4754563"/>
          </a:xfrm>
        </p:spPr>
        <p:txBody>
          <a:bodyPr>
            <a:normAutofit fontScale="85000" lnSpcReduction="10000"/>
          </a:bodyPr>
          <a:lstStyle/>
          <a:p>
            <a:pPr marL="0" indent="0">
              <a:buNone/>
            </a:pPr>
            <a:r>
              <a:rPr lang="en-US" dirty="0" smtClean="0"/>
              <a:t>13. Why is Australia concerned with protection of the Great Barrier Reef? </a:t>
            </a:r>
          </a:p>
          <a:p>
            <a:pPr marL="0" indent="0">
              <a:buNone/>
            </a:pPr>
            <a:endParaRPr lang="en-US" dirty="0" smtClean="0"/>
          </a:p>
          <a:p>
            <a:r>
              <a:rPr lang="en-US" dirty="0" smtClean="0"/>
              <a:t>A.	The reef is the source of many natural resources.</a:t>
            </a:r>
          </a:p>
          <a:p>
            <a:pPr marL="0" indent="0">
              <a:buNone/>
            </a:pPr>
            <a:r>
              <a:rPr lang="en-US" dirty="0" smtClean="0"/>
              <a:t> </a:t>
            </a:r>
          </a:p>
          <a:p>
            <a:r>
              <a:rPr lang="en-US" dirty="0" smtClean="0"/>
              <a:t>B.	The reef prevents much of Australia from flooding.</a:t>
            </a:r>
          </a:p>
          <a:p>
            <a:pPr marL="0" indent="0">
              <a:buNone/>
            </a:pPr>
            <a:endParaRPr lang="en-US" dirty="0" smtClean="0"/>
          </a:p>
          <a:p>
            <a:r>
              <a:rPr lang="en-US" dirty="0" smtClean="0"/>
              <a:t>C.	The reef protects Australia from being invaded.</a:t>
            </a:r>
          </a:p>
          <a:p>
            <a:pPr marL="0" indent="0">
              <a:buNone/>
            </a:pPr>
            <a:endParaRPr lang="en-US" dirty="0" smtClean="0"/>
          </a:p>
          <a:p>
            <a:r>
              <a:rPr lang="en-US" dirty="0" smtClean="0"/>
              <a:t>D.	The reef supports many different ecosystems.</a:t>
            </a:r>
          </a:p>
          <a:p>
            <a:pPr marL="0" indent="0">
              <a:buNone/>
            </a:pPr>
            <a:endParaRPr lang="en-US" dirty="0"/>
          </a:p>
        </p:txBody>
      </p:sp>
    </p:spTree>
    <p:extLst>
      <p:ext uri="{BB962C8B-B14F-4D97-AF65-F5344CB8AC3E}">
        <p14:creationId xmlns:p14="http://schemas.microsoft.com/office/powerpoint/2010/main" val="1158165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D</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508946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14</a:t>
            </a:r>
            <a:endParaRPr lang="en-US" dirty="0"/>
          </a:p>
        </p:txBody>
      </p:sp>
      <p:sp>
        <p:nvSpPr>
          <p:cNvPr id="3" name="Content Placeholder 2"/>
          <p:cNvSpPr>
            <a:spLocks noGrp="1"/>
          </p:cNvSpPr>
          <p:nvPr>
            <p:ph idx="1"/>
          </p:nvPr>
        </p:nvSpPr>
        <p:spPr>
          <a:xfrm>
            <a:off x="457200" y="1447800"/>
            <a:ext cx="8229600" cy="4678363"/>
          </a:xfrm>
        </p:spPr>
        <p:txBody>
          <a:bodyPr>
            <a:normAutofit fontScale="85000" lnSpcReduction="20000"/>
          </a:bodyPr>
          <a:lstStyle/>
          <a:p>
            <a:pPr marL="0" indent="0">
              <a:buNone/>
            </a:pPr>
            <a:r>
              <a:rPr lang="en-US" dirty="0" smtClean="0"/>
              <a:t>14. In the 1930s and 1940s, Adolf Hitler was responsible for killing millions of Jews in Europe. This event is known as which of the following? </a:t>
            </a:r>
          </a:p>
          <a:p>
            <a:pPr marL="0" indent="0">
              <a:buNone/>
            </a:pPr>
            <a:endParaRPr lang="en-US" dirty="0" smtClean="0"/>
          </a:p>
          <a:p>
            <a:r>
              <a:rPr lang="en-US" dirty="0" smtClean="0"/>
              <a:t>A.	Holocaust</a:t>
            </a:r>
          </a:p>
          <a:p>
            <a:pPr marL="0" indent="0">
              <a:buNone/>
            </a:pPr>
            <a:endParaRPr lang="en-US" dirty="0" smtClean="0"/>
          </a:p>
          <a:p>
            <a:r>
              <a:rPr lang="en-US" dirty="0" smtClean="0"/>
              <a:t>B.	Cold War</a:t>
            </a:r>
          </a:p>
          <a:p>
            <a:pPr marL="0" indent="0">
              <a:buNone/>
            </a:pPr>
            <a:endParaRPr lang="en-US" dirty="0" smtClean="0"/>
          </a:p>
          <a:p>
            <a:r>
              <a:rPr lang="en-US" dirty="0" smtClean="0"/>
              <a:t>C.	Reconstruction</a:t>
            </a:r>
          </a:p>
          <a:p>
            <a:pPr marL="0" indent="0">
              <a:buNone/>
            </a:pPr>
            <a:endParaRPr lang="en-US" dirty="0" smtClean="0"/>
          </a:p>
          <a:p>
            <a:r>
              <a:rPr lang="en-US" dirty="0" smtClean="0"/>
              <a:t>D.	Reformation</a:t>
            </a:r>
          </a:p>
          <a:p>
            <a:pPr marL="0" indent="0">
              <a:buNone/>
            </a:pPr>
            <a:endParaRPr lang="en-US" dirty="0"/>
          </a:p>
        </p:txBody>
      </p:sp>
    </p:spTree>
    <p:extLst>
      <p:ext uri="{BB962C8B-B14F-4D97-AF65-F5344CB8AC3E}">
        <p14:creationId xmlns:p14="http://schemas.microsoft.com/office/powerpoint/2010/main" val="352680608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195139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15</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15. Which human activity most threatens the wildlife of oceans near Australia? </a:t>
            </a:r>
          </a:p>
          <a:p>
            <a:pPr marL="0" indent="0">
              <a:buNone/>
            </a:pPr>
            <a:endParaRPr lang="en-US" dirty="0" smtClean="0"/>
          </a:p>
          <a:p>
            <a:r>
              <a:rPr lang="en-US" dirty="0" smtClean="0"/>
              <a:t>A.	oil removal</a:t>
            </a:r>
          </a:p>
          <a:p>
            <a:pPr marL="0" indent="0">
              <a:buNone/>
            </a:pPr>
            <a:r>
              <a:rPr lang="en-US" dirty="0" smtClean="0"/>
              <a:t> </a:t>
            </a:r>
          </a:p>
          <a:p>
            <a:r>
              <a:rPr lang="en-US" dirty="0" smtClean="0"/>
              <a:t>B.	tourism</a:t>
            </a:r>
          </a:p>
          <a:p>
            <a:pPr marL="0" indent="0">
              <a:buNone/>
            </a:pPr>
            <a:endParaRPr lang="en-US" dirty="0" smtClean="0"/>
          </a:p>
          <a:p>
            <a:r>
              <a:rPr lang="en-US" dirty="0" smtClean="0"/>
              <a:t>C.	overfishing</a:t>
            </a:r>
          </a:p>
          <a:p>
            <a:pPr marL="0" indent="0">
              <a:buNone/>
            </a:pPr>
            <a:endParaRPr lang="en-US" dirty="0" smtClean="0"/>
          </a:p>
          <a:p>
            <a:r>
              <a:rPr lang="en-US" dirty="0" smtClean="0"/>
              <a:t>D.	deforestation</a:t>
            </a:r>
          </a:p>
          <a:p>
            <a:pPr marL="0" indent="0">
              <a:buNone/>
            </a:pPr>
            <a:endParaRPr lang="en-US" dirty="0"/>
          </a:p>
        </p:txBody>
      </p:sp>
    </p:spTree>
    <p:extLst>
      <p:ext uri="{BB962C8B-B14F-4D97-AF65-F5344CB8AC3E}">
        <p14:creationId xmlns:p14="http://schemas.microsoft.com/office/powerpoint/2010/main" val="296922666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5456513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16</a:t>
            </a:r>
            <a:endParaRPr lang="en-US" dirty="0"/>
          </a:p>
        </p:txBody>
      </p:sp>
      <p:sp>
        <p:nvSpPr>
          <p:cNvPr id="3" name="Content Placeholder 2"/>
          <p:cNvSpPr>
            <a:spLocks noGrp="1"/>
          </p:cNvSpPr>
          <p:nvPr>
            <p:ph idx="1"/>
          </p:nvPr>
        </p:nvSpPr>
        <p:spPr>
          <a:xfrm>
            <a:off x="457200" y="1371600"/>
            <a:ext cx="8229600" cy="4754563"/>
          </a:xfrm>
        </p:spPr>
        <p:txBody>
          <a:bodyPr>
            <a:normAutofit fontScale="92500" lnSpcReduction="20000"/>
          </a:bodyPr>
          <a:lstStyle/>
          <a:p>
            <a:pPr marL="0" indent="0">
              <a:buNone/>
            </a:pPr>
            <a:r>
              <a:rPr lang="en-US" dirty="0" smtClean="0"/>
              <a:t>16. Why are landlocked countries at a disadvantage compared to other countries? </a:t>
            </a:r>
          </a:p>
          <a:p>
            <a:pPr marL="0" indent="0">
              <a:buNone/>
            </a:pPr>
            <a:r>
              <a:rPr lang="en-US" dirty="0" smtClean="0"/>
              <a:t> </a:t>
            </a:r>
          </a:p>
          <a:p>
            <a:r>
              <a:rPr lang="en-US" dirty="0" smtClean="0"/>
              <a:t>A.	They do not have access to the ocean.</a:t>
            </a:r>
          </a:p>
          <a:p>
            <a:pPr marL="0" indent="0">
              <a:buNone/>
            </a:pPr>
            <a:r>
              <a:rPr lang="en-US" dirty="0" smtClean="0"/>
              <a:t> </a:t>
            </a:r>
          </a:p>
          <a:p>
            <a:r>
              <a:rPr lang="en-US" dirty="0" smtClean="0"/>
              <a:t>B.	They do not have access to freshwater.</a:t>
            </a:r>
          </a:p>
          <a:p>
            <a:pPr marL="0" indent="0">
              <a:buNone/>
            </a:pPr>
            <a:r>
              <a:rPr lang="en-US" dirty="0" smtClean="0"/>
              <a:t> </a:t>
            </a:r>
          </a:p>
          <a:p>
            <a:r>
              <a:rPr lang="en-US" dirty="0" smtClean="0"/>
              <a:t>C.	They are surrounded by mountains.</a:t>
            </a:r>
          </a:p>
          <a:p>
            <a:pPr marL="0" indent="0">
              <a:buNone/>
            </a:pPr>
            <a:r>
              <a:rPr lang="en-US" dirty="0" smtClean="0"/>
              <a:t> </a:t>
            </a:r>
          </a:p>
          <a:p>
            <a:r>
              <a:rPr lang="en-US" dirty="0" smtClean="0"/>
              <a:t>D.	They have a small area of territory.</a:t>
            </a:r>
          </a:p>
          <a:p>
            <a:pPr marL="0" indent="0">
              <a:buNone/>
            </a:pPr>
            <a:endParaRPr lang="en-US" dirty="0"/>
          </a:p>
        </p:txBody>
      </p:sp>
    </p:spTree>
    <p:extLst>
      <p:ext uri="{BB962C8B-B14F-4D97-AF65-F5344CB8AC3E}">
        <p14:creationId xmlns:p14="http://schemas.microsoft.com/office/powerpoint/2010/main" val="257879598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6128962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17</a:t>
            </a:r>
            <a:endParaRPr lang="en-US" dirty="0"/>
          </a:p>
        </p:txBody>
      </p:sp>
      <p:sp>
        <p:nvSpPr>
          <p:cNvPr id="3" name="Content Placeholder 2"/>
          <p:cNvSpPr>
            <a:spLocks noGrp="1"/>
          </p:cNvSpPr>
          <p:nvPr>
            <p:ph idx="1"/>
          </p:nvPr>
        </p:nvSpPr>
        <p:spPr>
          <a:xfrm>
            <a:off x="457200" y="1295400"/>
            <a:ext cx="8229600" cy="4830763"/>
          </a:xfrm>
        </p:spPr>
        <p:txBody>
          <a:bodyPr>
            <a:normAutofit fontScale="92500" lnSpcReduction="20000"/>
          </a:bodyPr>
          <a:lstStyle/>
          <a:p>
            <a:pPr marL="0" indent="0">
              <a:buNone/>
            </a:pPr>
            <a:r>
              <a:rPr lang="en-US" dirty="0" smtClean="0"/>
              <a:t>17. Which word describes a tax paid on imported goods? </a:t>
            </a:r>
          </a:p>
          <a:p>
            <a:pPr marL="0" indent="0">
              <a:buNone/>
            </a:pPr>
            <a:endParaRPr lang="en-US" dirty="0" smtClean="0"/>
          </a:p>
          <a:p>
            <a:r>
              <a:rPr lang="en-US" dirty="0" smtClean="0"/>
              <a:t>A.	tariff</a:t>
            </a:r>
          </a:p>
          <a:p>
            <a:pPr marL="0" indent="0">
              <a:buNone/>
            </a:pPr>
            <a:endParaRPr lang="en-US" dirty="0" smtClean="0"/>
          </a:p>
          <a:p>
            <a:r>
              <a:rPr lang="en-US" dirty="0" smtClean="0"/>
              <a:t>B.	embargo</a:t>
            </a:r>
          </a:p>
          <a:p>
            <a:pPr marL="0" indent="0">
              <a:buNone/>
            </a:pPr>
            <a:endParaRPr lang="en-US" dirty="0" smtClean="0"/>
          </a:p>
          <a:p>
            <a:r>
              <a:rPr lang="en-US" dirty="0" smtClean="0"/>
              <a:t>C.	currency</a:t>
            </a:r>
          </a:p>
          <a:p>
            <a:pPr marL="0" indent="0">
              <a:buNone/>
            </a:pPr>
            <a:endParaRPr lang="en-US" dirty="0" smtClean="0"/>
          </a:p>
          <a:p>
            <a:r>
              <a:rPr lang="en-US" dirty="0" smtClean="0"/>
              <a:t>D.	sanction</a:t>
            </a:r>
          </a:p>
          <a:p>
            <a:endParaRPr lang="en-US" dirty="0"/>
          </a:p>
        </p:txBody>
      </p:sp>
    </p:spTree>
    <p:extLst>
      <p:ext uri="{BB962C8B-B14F-4D97-AF65-F5344CB8AC3E}">
        <p14:creationId xmlns:p14="http://schemas.microsoft.com/office/powerpoint/2010/main" val="1886587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Kinds of Economic Systems</a:t>
            </a:r>
            <a:endParaRPr lang="en-US" dirty="0"/>
          </a:p>
        </p:txBody>
      </p:sp>
      <p:sp>
        <p:nvSpPr>
          <p:cNvPr id="3" name="Content Placeholder 2"/>
          <p:cNvSpPr>
            <a:spLocks noGrp="1"/>
          </p:cNvSpPr>
          <p:nvPr>
            <p:ph idx="1"/>
          </p:nvPr>
        </p:nvSpPr>
        <p:spPr>
          <a:xfrm>
            <a:off x="457200" y="1143000"/>
            <a:ext cx="8229600" cy="5638800"/>
          </a:xfrm>
        </p:spPr>
        <p:txBody>
          <a:bodyPr>
            <a:normAutofit lnSpcReduction="10000"/>
          </a:bodyPr>
          <a:lstStyle/>
          <a:p>
            <a:pPr marL="514350" indent="-514350">
              <a:buFont typeface="+mj-lt"/>
              <a:buAutoNum type="arabicPeriod"/>
            </a:pPr>
            <a:r>
              <a:rPr lang="en-US" sz="2800" b="1" dirty="0"/>
              <a:t>Traditional:</a:t>
            </a:r>
            <a:r>
              <a:rPr lang="en-US" sz="2800" dirty="0"/>
              <a:t> </a:t>
            </a:r>
            <a:r>
              <a:rPr lang="en-US" sz="1600" dirty="0"/>
              <a:t>In a traditional economy, decisions are controlled by customs, laws, habits, and religious beliefs. Native Americans worked under a traditional economy. </a:t>
            </a:r>
          </a:p>
          <a:p>
            <a:pPr marL="514350" indent="-514350">
              <a:buFont typeface="+mj-lt"/>
              <a:buAutoNum type="arabicPeriod"/>
            </a:pPr>
            <a:r>
              <a:rPr lang="en-US" sz="2800" b="1" dirty="0"/>
              <a:t>Command:</a:t>
            </a:r>
            <a:r>
              <a:rPr lang="en-US" sz="2800" dirty="0"/>
              <a:t> </a:t>
            </a:r>
            <a:r>
              <a:rPr lang="en-US" sz="1600" dirty="0"/>
              <a:t>In a command economy, the government is in charge of economic activities. The government decides who will produce certain products and how much will be produced. Some governments even decide who will be allowed to consume a product and how much of the product those people will be allowed to consume. An example of this is a communist government, like Russia used to have.</a:t>
            </a:r>
          </a:p>
          <a:p>
            <a:pPr marL="514350" indent="-514350">
              <a:buFont typeface="+mj-lt"/>
              <a:buAutoNum type="arabicPeriod"/>
            </a:pPr>
            <a:r>
              <a:rPr lang="en-US" sz="2800" b="1" dirty="0"/>
              <a:t>Market:</a:t>
            </a:r>
            <a:r>
              <a:rPr lang="en-US" sz="2800" dirty="0"/>
              <a:t> </a:t>
            </a:r>
            <a:r>
              <a:rPr lang="en-US" sz="1600" dirty="0"/>
              <a:t>In a market economy, also known as a free enterprise economy, individuals control the economic activities. They make decisions based on the market they are in and on how much they can buy or sell in a given amount of time. In a market economy, prices are determined by supply and demand. Within the market economy the ideas of supply, demand, and prices are used to determine the answers to the four economic questions of "what to produce," "how to produce," "how much to produce," and "for whom to produce." The system has four </a:t>
            </a:r>
            <a:r>
              <a:rPr lang="en-US" sz="1600" dirty="0" smtClean="0"/>
              <a:t>characteristics:</a:t>
            </a:r>
          </a:p>
          <a:p>
            <a:pPr marL="514350" indent="-514350">
              <a:buFont typeface="+mj-lt"/>
              <a:buAutoNum type="arabicPeriod"/>
            </a:pPr>
            <a:r>
              <a:rPr lang="en-US" sz="2800" b="1" dirty="0" smtClean="0"/>
              <a:t>Mixed</a:t>
            </a:r>
            <a:r>
              <a:rPr lang="en-US" sz="2800" b="1" dirty="0"/>
              <a:t>:</a:t>
            </a:r>
            <a:r>
              <a:rPr lang="en-US" sz="2800" dirty="0"/>
              <a:t> </a:t>
            </a:r>
            <a:r>
              <a:rPr lang="en-US" sz="1600" dirty="0"/>
              <a:t>An economic system where there is a mixture of government and private ownership. Most countries have a mixed economy. The United States has a mixed economy that is mostly capitalist in character. People are free to own their own businesses, but the government intervenes when it needs to (i.e. increasing minimum wage, preventing monopolies, providing welfare).</a:t>
            </a:r>
          </a:p>
          <a:p>
            <a:endParaRPr lang="en-US" sz="1600" dirty="0"/>
          </a:p>
        </p:txBody>
      </p:sp>
    </p:spTree>
    <p:extLst>
      <p:ext uri="{BB962C8B-B14F-4D97-AF65-F5344CB8AC3E}">
        <p14:creationId xmlns:p14="http://schemas.microsoft.com/office/powerpoint/2010/main" val="270992109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4565678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18</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18. How does Canada's history differ from that of the United States? </a:t>
            </a:r>
          </a:p>
          <a:p>
            <a:pPr marL="0" indent="0">
              <a:buNone/>
            </a:pPr>
            <a:endParaRPr lang="en-US" dirty="0" smtClean="0"/>
          </a:p>
          <a:p>
            <a:r>
              <a:rPr lang="en-US" dirty="0" smtClean="0"/>
              <a:t>A.	It was never a colony of Great Britain.</a:t>
            </a:r>
          </a:p>
          <a:p>
            <a:pPr marL="0" indent="0">
              <a:buNone/>
            </a:pPr>
            <a:endParaRPr lang="en-US" dirty="0" smtClean="0"/>
          </a:p>
          <a:p>
            <a:r>
              <a:rPr lang="en-US" dirty="0" smtClean="0"/>
              <a:t>B.	It achieved independence without a revolutionary war.</a:t>
            </a:r>
          </a:p>
          <a:p>
            <a:pPr marL="0" indent="0">
              <a:buNone/>
            </a:pPr>
            <a:endParaRPr lang="en-US" dirty="0" smtClean="0"/>
          </a:p>
          <a:p>
            <a:r>
              <a:rPr lang="en-US" dirty="0" smtClean="0"/>
              <a:t>C.	It had more influence from Spanish and Portuguese culture.</a:t>
            </a:r>
          </a:p>
          <a:p>
            <a:pPr marL="0" indent="0">
              <a:buNone/>
            </a:pPr>
            <a:endParaRPr lang="en-US" dirty="0" smtClean="0"/>
          </a:p>
          <a:p>
            <a:r>
              <a:rPr lang="en-US" dirty="0" smtClean="0"/>
              <a:t>D.	It has had a longer heritage of democracy.</a:t>
            </a:r>
          </a:p>
          <a:p>
            <a:pPr marL="0" indent="0">
              <a:buNone/>
            </a:pPr>
            <a:endParaRPr lang="en-US" dirty="0"/>
          </a:p>
        </p:txBody>
      </p:sp>
    </p:spTree>
    <p:extLst>
      <p:ext uri="{BB962C8B-B14F-4D97-AF65-F5344CB8AC3E}">
        <p14:creationId xmlns:p14="http://schemas.microsoft.com/office/powerpoint/2010/main" val="87807679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B</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5515072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19</a:t>
            </a:r>
            <a:endParaRPr lang="en-US" dirty="0"/>
          </a:p>
        </p:txBody>
      </p:sp>
      <p:sp>
        <p:nvSpPr>
          <p:cNvPr id="3" name="Content Placeholder 2"/>
          <p:cNvSpPr>
            <a:spLocks noGrp="1"/>
          </p:cNvSpPr>
          <p:nvPr>
            <p:ph idx="1"/>
          </p:nvPr>
        </p:nvSpPr>
        <p:spPr>
          <a:xfrm>
            <a:off x="457200" y="1447800"/>
            <a:ext cx="8229600" cy="4678363"/>
          </a:xfrm>
        </p:spPr>
        <p:txBody>
          <a:bodyPr>
            <a:normAutofit fontScale="85000" lnSpcReduction="10000"/>
          </a:bodyPr>
          <a:lstStyle/>
          <a:p>
            <a:pPr marL="0" indent="0">
              <a:buNone/>
            </a:pPr>
            <a:r>
              <a:rPr lang="en-US" dirty="0" smtClean="0"/>
              <a:t>19. Increasing technology has created new jobs in Central and South America since the 1950s. The result is that </a:t>
            </a:r>
          </a:p>
          <a:p>
            <a:pPr marL="0" indent="0">
              <a:buNone/>
            </a:pPr>
            <a:endParaRPr lang="en-US" dirty="0" smtClean="0"/>
          </a:p>
          <a:p>
            <a:r>
              <a:rPr lang="en-US" dirty="0" smtClean="0"/>
              <a:t>A.	the region's population has shifted to rural areas.</a:t>
            </a:r>
          </a:p>
          <a:p>
            <a:pPr marL="0" indent="0">
              <a:buNone/>
            </a:pPr>
            <a:endParaRPr lang="en-US" dirty="0" smtClean="0"/>
          </a:p>
          <a:p>
            <a:r>
              <a:rPr lang="en-US" dirty="0" smtClean="0"/>
              <a:t>B.	the region's population has shifted to cities.</a:t>
            </a:r>
          </a:p>
          <a:p>
            <a:pPr marL="0" indent="0">
              <a:buNone/>
            </a:pPr>
            <a:r>
              <a:rPr lang="en-US" dirty="0" smtClean="0"/>
              <a:t> </a:t>
            </a:r>
          </a:p>
          <a:p>
            <a:r>
              <a:rPr lang="en-US" dirty="0" smtClean="0"/>
              <a:t>C.	the region's economy focuses more on agriculture.</a:t>
            </a:r>
          </a:p>
          <a:p>
            <a:pPr marL="0" indent="0">
              <a:buNone/>
            </a:pPr>
            <a:endParaRPr lang="en-US" dirty="0" smtClean="0"/>
          </a:p>
          <a:p>
            <a:r>
              <a:rPr lang="en-US" dirty="0" smtClean="0"/>
              <a:t>D.	the region's economy has decreased overall.</a:t>
            </a:r>
          </a:p>
          <a:p>
            <a:pPr marL="0" indent="0">
              <a:buNone/>
            </a:pPr>
            <a:endParaRPr lang="en-US" dirty="0"/>
          </a:p>
        </p:txBody>
      </p:sp>
    </p:spTree>
    <p:extLst>
      <p:ext uri="{BB962C8B-B14F-4D97-AF65-F5344CB8AC3E}">
        <p14:creationId xmlns:p14="http://schemas.microsoft.com/office/powerpoint/2010/main" val="131556254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B</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6313231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20</a:t>
            </a:r>
            <a:endParaRPr lang="en-US" dirty="0"/>
          </a:p>
        </p:txBody>
      </p:sp>
      <p:sp>
        <p:nvSpPr>
          <p:cNvPr id="3" name="Content Placeholder 2"/>
          <p:cNvSpPr>
            <a:spLocks noGrp="1"/>
          </p:cNvSpPr>
          <p:nvPr>
            <p:ph idx="1"/>
          </p:nvPr>
        </p:nvSpPr>
        <p:spPr>
          <a:xfrm>
            <a:off x="457200" y="1295400"/>
            <a:ext cx="8229600" cy="4830763"/>
          </a:xfrm>
        </p:spPr>
        <p:txBody>
          <a:bodyPr>
            <a:normAutofit fontScale="85000" lnSpcReduction="20000"/>
          </a:bodyPr>
          <a:lstStyle/>
          <a:p>
            <a:pPr marL="0" indent="0">
              <a:buNone/>
            </a:pPr>
            <a:r>
              <a:rPr lang="en-US" dirty="0" smtClean="0"/>
              <a:t>20. Jean has recently learned about Hernando Cortés, and she wants to see if her social studies textbook has any information on him. In which section of her textbook should Jean look? </a:t>
            </a:r>
          </a:p>
          <a:p>
            <a:pPr marL="0" indent="0">
              <a:buNone/>
            </a:pPr>
            <a:endParaRPr lang="en-US" dirty="0" smtClean="0"/>
          </a:p>
          <a:p>
            <a:r>
              <a:rPr lang="en-US" dirty="0" smtClean="0"/>
              <a:t>A.	index</a:t>
            </a:r>
          </a:p>
          <a:p>
            <a:pPr marL="0" indent="0">
              <a:buNone/>
            </a:pPr>
            <a:endParaRPr lang="en-US" dirty="0" smtClean="0"/>
          </a:p>
          <a:p>
            <a:r>
              <a:rPr lang="en-US" dirty="0" smtClean="0"/>
              <a:t>B.	appendix</a:t>
            </a:r>
          </a:p>
          <a:p>
            <a:pPr marL="0" indent="0">
              <a:buNone/>
            </a:pPr>
            <a:endParaRPr lang="en-US" dirty="0" smtClean="0"/>
          </a:p>
          <a:p>
            <a:r>
              <a:rPr lang="en-US" dirty="0" smtClean="0"/>
              <a:t>C.	bibliography</a:t>
            </a:r>
          </a:p>
          <a:p>
            <a:pPr marL="0" indent="0">
              <a:buNone/>
            </a:pPr>
            <a:endParaRPr lang="en-US" dirty="0" smtClean="0"/>
          </a:p>
          <a:p>
            <a:r>
              <a:rPr lang="en-US" dirty="0" smtClean="0"/>
              <a:t>D.	glossary</a:t>
            </a:r>
          </a:p>
          <a:p>
            <a:pPr marL="0" indent="0">
              <a:buNone/>
            </a:pPr>
            <a:endParaRPr lang="en-US" dirty="0"/>
          </a:p>
        </p:txBody>
      </p:sp>
    </p:spTree>
    <p:extLst>
      <p:ext uri="{BB962C8B-B14F-4D97-AF65-F5344CB8AC3E}">
        <p14:creationId xmlns:p14="http://schemas.microsoft.com/office/powerpoint/2010/main" val="217038349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6822045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21</a:t>
            </a:r>
            <a:endParaRPr lang="en-US" dirty="0"/>
          </a:p>
        </p:txBody>
      </p:sp>
      <p:sp>
        <p:nvSpPr>
          <p:cNvPr id="3" name="Content Placeholder 2"/>
          <p:cNvSpPr>
            <a:spLocks noGrp="1"/>
          </p:cNvSpPr>
          <p:nvPr>
            <p:ph idx="1"/>
          </p:nvPr>
        </p:nvSpPr>
        <p:spPr>
          <a:xfrm>
            <a:off x="457200" y="1219200"/>
            <a:ext cx="8229600" cy="4906963"/>
          </a:xfrm>
        </p:spPr>
        <p:txBody>
          <a:bodyPr>
            <a:normAutofit fontScale="92500" lnSpcReduction="20000"/>
          </a:bodyPr>
          <a:lstStyle/>
          <a:p>
            <a:pPr marL="0" indent="0">
              <a:buNone/>
            </a:pPr>
            <a:r>
              <a:rPr lang="en-US" dirty="0" smtClean="0"/>
              <a:t>21. In the 1800s many South American countries gained independence from Spain through the help of </a:t>
            </a:r>
          </a:p>
          <a:p>
            <a:pPr marL="0" indent="0">
              <a:buNone/>
            </a:pPr>
            <a:endParaRPr lang="en-US" dirty="0" smtClean="0"/>
          </a:p>
          <a:p>
            <a:r>
              <a:rPr lang="en-US" dirty="0" smtClean="0"/>
              <a:t>A.	Toussaint </a:t>
            </a:r>
            <a:r>
              <a:rPr lang="en-US" dirty="0" err="1" smtClean="0"/>
              <a:t>L'Ouverture</a:t>
            </a:r>
            <a:endParaRPr lang="en-US" dirty="0" smtClean="0"/>
          </a:p>
          <a:p>
            <a:pPr marL="0" indent="0">
              <a:buNone/>
            </a:pPr>
            <a:endParaRPr lang="en-US" dirty="0" smtClean="0"/>
          </a:p>
          <a:p>
            <a:r>
              <a:rPr lang="en-US" dirty="0" smtClean="0"/>
              <a:t>B.	Miguel Hidalgo</a:t>
            </a:r>
          </a:p>
          <a:p>
            <a:pPr marL="0" indent="0">
              <a:buNone/>
            </a:pPr>
            <a:endParaRPr lang="en-US" dirty="0" smtClean="0"/>
          </a:p>
          <a:p>
            <a:r>
              <a:rPr lang="en-US" dirty="0" smtClean="0"/>
              <a:t>C.	Simon Bolivar</a:t>
            </a:r>
          </a:p>
          <a:p>
            <a:pPr marL="0" indent="0">
              <a:buNone/>
            </a:pPr>
            <a:endParaRPr lang="en-US" dirty="0" smtClean="0"/>
          </a:p>
          <a:p>
            <a:r>
              <a:rPr lang="en-US" dirty="0" smtClean="0"/>
              <a:t>D.	Eva Peron</a:t>
            </a:r>
          </a:p>
          <a:p>
            <a:pPr marL="0" indent="0">
              <a:buNone/>
            </a:pPr>
            <a:endParaRPr lang="en-US" dirty="0"/>
          </a:p>
        </p:txBody>
      </p:sp>
    </p:spTree>
    <p:extLst>
      <p:ext uri="{BB962C8B-B14F-4D97-AF65-F5344CB8AC3E}">
        <p14:creationId xmlns:p14="http://schemas.microsoft.com/office/powerpoint/2010/main" val="98609689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5510647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22</a:t>
            </a:r>
            <a:endParaRPr lang="en-US" dirty="0"/>
          </a:p>
        </p:txBody>
      </p:sp>
      <p:sp>
        <p:nvSpPr>
          <p:cNvPr id="3" name="Content Placeholder 2"/>
          <p:cNvSpPr>
            <a:spLocks noGrp="1"/>
          </p:cNvSpPr>
          <p:nvPr>
            <p:ph idx="1"/>
          </p:nvPr>
        </p:nvSpPr>
        <p:spPr>
          <a:xfrm>
            <a:off x="457200" y="1371600"/>
            <a:ext cx="8229600" cy="4754563"/>
          </a:xfrm>
        </p:spPr>
        <p:txBody>
          <a:bodyPr>
            <a:normAutofit fontScale="77500" lnSpcReduction="20000"/>
          </a:bodyPr>
          <a:lstStyle/>
          <a:p>
            <a:pPr marL="0" indent="0">
              <a:buNone/>
            </a:pPr>
            <a:r>
              <a:rPr lang="en-US" dirty="0" smtClean="0"/>
              <a:t>22. The Cold War was a decades long struggle between countries either for or against communism and started immediately after the end of World War II. The two main countries involved in the Cold War were the United States and </a:t>
            </a:r>
          </a:p>
          <a:p>
            <a:pPr marL="0" indent="0">
              <a:buNone/>
            </a:pPr>
            <a:endParaRPr lang="en-US" dirty="0" smtClean="0"/>
          </a:p>
          <a:p>
            <a:r>
              <a:rPr lang="en-US" dirty="0" smtClean="0"/>
              <a:t>A.	Germany</a:t>
            </a:r>
          </a:p>
          <a:p>
            <a:pPr marL="0" indent="0">
              <a:buNone/>
            </a:pPr>
            <a:endParaRPr lang="en-US" dirty="0" smtClean="0"/>
          </a:p>
          <a:p>
            <a:r>
              <a:rPr lang="en-US" dirty="0" smtClean="0"/>
              <a:t>B.	Cuba</a:t>
            </a:r>
          </a:p>
          <a:p>
            <a:pPr marL="0" indent="0">
              <a:buNone/>
            </a:pPr>
            <a:endParaRPr lang="en-US" dirty="0" smtClean="0"/>
          </a:p>
          <a:p>
            <a:r>
              <a:rPr lang="en-US" dirty="0" smtClean="0"/>
              <a:t>C.	the Soviet Union</a:t>
            </a:r>
          </a:p>
          <a:p>
            <a:pPr marL="0" indent="0">
              <a:buNone/>
            </a:pPr>
            <a:endParaRPr lang="en-US" dirty="0" smtClean="0"/>
          </a:p>
          <a:p>
            <a:r>
              <a:rPr lang="en-US" dirty="0" smtClean="0"/>
              <a:t>D.	China</a:t>
            </a:r>
            <a:endParaRPr lang="en-US" dirty="0"/>
          </a:p>
        </p:txBody>
      </p:sp>
    </p:spTree>
    <p:extLst>
      <p:ext uri="{BB962C8B-B14F-4D97-AF65-F5344CB8AC3E}">
        <p14:creationId xmlns:p14="http://schemas.microsoft.com/office/powerpoint/2010/main" val="26921255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Economics</a:t>
            </a:r>
            <a:endParaRPr lang="en-US" dirty="0"/>
          </a:p>
        </p:txBody>
      </p:sp>
      <p:sp>
        <p:nvSpPr>
          <p:cNvPr id="3" name="Content Placeholder 2"/>
          <p:cNvSpPr>
            <a:spLocks noGrp="1"/>
          </p:cNvSpPr>
          <p:nvPr>
            <p:ph idx="1"/>
          </p:nvPr>
        </p:nvSpPr>
        <p:spPr/>
        <p:txBody>
          <a:bodyPr/>
          <a:lstStyle/>
          <a:p>
            <a:pPr marL="0" indent="0">
              <a:buNone/>
            </a:pPr>
            <a:r>
              <a:rPr lang="en-US" b="1" dirty="0"/>
              <a:t>Free Market</a:t>
            </a:r>
            <a:endParaRPr lang="en-US" dirty="0"/>
          </a:p>
          <a:p>
            <a:pPr lvl="0"/>
            <a:r>
              <a:rPr lang="en-US" dirty="0"/>
              <a:t>Private ownership of property/resources</a:t>
            </a:r>
          </a:p>
          <a:p>
            <a:pPr lvl="0"/>
            <a:r>
              <a:rPr lang="en-US" dirty="0"/>
              <a:t>Business decisions are driven by the desire to earn a profit </a:t>
            </a:r>
          </a:p>
          <a:p>
            <a:pPr lvl="0"/>
            <a:r>
              <a:rPr lang="en-US" dirty="0"/>
              <a:t>There is a great deal of competition</a:t>
            </a:r>
          </a:p>
          <a:p>
            <a:pPr lvl="0"/>
            <a:r>
              <a:rPr lang="en-US" dirty="0"/>
              <a:t>Consumers have many choices</a:t>
            </a:r>
          </a:p>
          <a:p>
            <a:pPr lvl="0"/>
            <a:r>
              <a:rPr lang="en-US" b="1" dirty="0"/>
              <a:t>Examples:</a:t>
            </a:r>
            <a:r>
              <a:rPr lang="en-US" dirty="0"/>
              <a:t> Japan, Hong Kong</a:t>
            </a:r>
          </a:p>
          <a:p>
            <a:endParaRPr lang="en-US" dirty="0"/>
          </a:p>
        </p:txBody>
      </p:sp>
    </p:spTree>
    <p:extLst>
      <p:ext uri="{BB962C8B-B14F-4D97-AF65-F5344CB8AC3E}">
        <p14:creationId xmlns:p14="http://schemas.microsoft.com/office/powerpoint/2010/main" val="40997820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1668399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23</a:t>
            </a:r>
            <a:endParaRPr lang="en-US" dirty="0"/>
          </a:p>
        </p:txBody>
      </p:sp>
      <p:sp>
        <p:nvSpPr>
          <p:cNvPr id="3" name="Content Placeholder 2"/>
          <p:cNvSpPr>
            <a:spLocks noGrp="1"/>
          </p:cNvSpPr>
          <p:nvPr>
            <p:ph idx="1"/>
          </p:nvPr>
        </p:nvSpPr>
        <p:spPr>
          <a:xfrm>
            <a:off x="457200" y="1371600"/>
            <a:ext cx="8229600" cy="4754563"/>
          </a:xfrm>
        </p:spPr>
        <p:txBody>
          <a:bodyPr>
            <a:normAutofit fontScale="92500" lnSpcReduction="20000"/>
          </a:bodyPr>
          <a:lstStyle/>
          <a:p>
            <a:pPr marL="0" indent="0">
              <a:buNone/>
            </a:pPr>
            <a:r>
              <a:rPr lang="en-US" dirty="0" smtClean="0"/>
              <a:t>23. Which of the following climates makes up most of the interior of Australia? </a:t>
            </a:r>
          </a:p>
          <a:p>
            <a:pPr marL="0" indent="0">
              <a:buNone/>
            </a:pPr>
            <a:endParaRPr lang="en-US" dirty="0" smtClean="0"/>
          </a:p>
          <a:p>
            <a:r>
              <a:rPr lang="en-US" dirty="0" smtClean="0"/>
              <a:t>A.	rainforest</a:t>
            </a:r>
          </a:p>
          <a:p>
            <a:pPr marL="0" indent="0">
              <a:buNone/>
            </a:pPr>
            <a:endParaRPr lang="en-US" dirty="0" smtClean="0"/>
          </a:p>
          <a:p>
            <a:r>
              <a:rPr lang="en-US" dirty="0" smtClean="0"/>
              <a:t>B.	desert</a:t>
            </a:r>
          </a:p>
          <a:p>
            <a:pPr marL="0" indent="0">
              <a:buNone/>
            </a:pPr>
            <a:endParaRPr lang="en-US" dirty="0" smtClean="0"/>
          </a:p>
          <a:p>
            <a:r>
              <a:rPr lang="en-US" dirty="0" smtClean="0"/>
              <a:t>C.	subtropical steppe</a:t>
            </a:r>
          </a:p>
          <a:p>
            <a:pPr marL="0" indent="0">
              <a:buNone/>
            </a:pPr>
            <a:endParaRPr lang="en-US" dirty="0" smtClean="0"/>
          </a:p>
          <a:p>
            <a:r>
              <a:rPr lang="en-US" dirty="0" smtClean="0"/>
              <a:t>D.	cool continental</a:t>
            </a:r>
          </a:p>
          <a:p>
            <a:pPr marL="0" indent="0">
              <a:buNone/>
            </a:pPr>
            <a:endParaRPr lang="en-US" dirty="0"/>
          </a:p>
        </p:txBody>
      </p:sp>
    </p:spTree>
    <p:extLst>
      <p:ext uri="{BB962C8B-B14F-4D97-AF65-F5344CB8AC3E}">
        <p14:creationId xmlns:p14="http://schemas.microsoft.com/office/powerpoint/2010/main" val="378335012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B</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1206678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24</a:t>
            </a:r>
            <a:endParaRPr lang="en-US" dirty="0"/>
          </a:p>
        </p:txBody>
      </p:sp>
      <p:sp>
        <p:nvSpPr>
          <p:cNvPr id="3" name="Content Placeholder 2"/>
          <p:cNvSpPr>
            <a:spLocks noGrp="1"/>
          </p:cNvSpPr>
          <p:nvPr>
            <p:ph idx="1"/>
          </p:nvPr>
        </p:nvSpPr>
        <p:spPr>
          <a:xfrm>
            <a:off x="457200" y="1295400"/>
            <a:ext cx="8229600" cy="4830763"/>
          </a:xfrm>
        </p:spPr>
        <p:txBody>
          <a:bodyPr>
            <a:normAutofit fontScale="92500" lnSpcReduction="20000"/>
          </a:bodyPr>
          <a:lstStyle/>
          <a:p>
            <a:pPr marL="0" indent="0">
              <a:buNone/>
            </a:pPr>
            <a:r>
              <a:rPr lang="en-US" dirty="0" smtClean="0"/>
              <a:t>24. Which of these was an effect of industrialization in Great Britain? </a:t>
            </a:r>
          </a:p>
          <a:p>
            <a:pPr marL="0" indent="0">
              <a:buNone/>
            </a:pPr>
            <a:endParaRPr lang="en-US" dirty="0" smtClean="0"/>
          </a:p>
          <a:p>
            <a:r>
              <a:rPr lang="en-US" dirty="0" smtClean="0"/>
              <a:t>A.	More people became educated.</a:t>
            </a:r>
          </a:p>
          <a:p>
            <a:pPr marL="0" indent="0">
              <a:buNone/>
            </a:pPr>
            <a:endParaRPr lang="en-US" dirty="0" smtClean="0"/>
          </a:p>
          <a:p>
            <a:r>
              <a:rPr lang="en-US" dirty="0" smtClean="0"/>
              <a:t>B.	More people moved to cities.</a:t>
            </a:r>
          </a:p>
          <a:p>
            <a:pPr marL="0" indent="0">
              <a:buNone/>
            </a:pPr>
            <a:endParaRPr lang="en-US" dirty="0" smtClean="0"/>
          </a:p>
          <a:p>
            <a:r>
              <a:rPr lang="en-US" dirty="0" smtClean="0"/>
              <a:t>C.	More people began farming for a living.</a:t>
            </a:r>
          </a:p>
          <a:p>
            <a:pPr marL="0" indent="0">
              <a:buNone/>
            </a:pPr>
            <a:endParaRPr lang="en-US" dirty="0" smtClean="0"/>
          </a:p>
          <a:p>
            <a:r>
              <a:rPr lang="en-US" dirty="0" smtClean="0"/>
              <a:t>D.	More people were allowed to immigrate.</a:t>
            </a:r>
          </a:p>
          <a:p>
            <a:pPr marL="0" indent="0">
              <a:buNone/>
            </a:pPr>
            <a:endParaRPr lang="en-US" dirty="0"/>
          </a:p>
        </p:txBody>
      </p:sp>
    </p:spTree>
    <p:extLst>
      <p:ext uri="{BB962C8B-B14F-4D97-AF65-F5344CB8AC3E}">
        <p14:creationId xmlns:p14="http://schemas.microsoft.com/office/powerpoint/2010/main" val="384915672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B</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606420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25</a:t>
            </a:r>
            <a:endParaRPr lang="en-US" dirty="0"/>
          </a:p>
        </p:txBody>
      </p:sp>
      <p:sp>
        <p:nvSpPr>
          <p:cNvPr id="3" name="Content Placeholder 2"/>
          <p:cNvSpPr>
            <a:spLocks noGrp="1"/>
          </p:cNvSpPr>
          <p:nvPr>
            <p:ph idx="1"/>
          </p:nvPr>
        </p:nvSpPr>
        <p:spPr>
          <a:xfrm>
            <a:off x="457200" y="1371600"/>
            <a:ext cx="8229600" cy="4754563"/>
          </a:xfrm>
        </p:spPr>
        <p:txBody>
          <a:bodyPr>
            <a:normAutofit fontScale="92500" lnSpcReduction="20000"/>
          </a:bodyPr>
          <a:lstStyle/>
          <a:p>
            <a:pPr marL="0" indent="0">
              <a:buNone/>
            </a:pPr>
            <a:r>
              <a:rPr lang="en-US" dirty="0" smtClean="0"/>
              <a:t>25. Which of these countries uses the euro currency? </a:t>
            </a:r>
          </a:p>
          <a:p>
            <a:pPr marL="0" indent="0">
              <a:buNone/>
            </a:pPr>
            <a:endParaRPr lang="en-US" dirty="0" smtClean="0"/>
          </a:p>
          <a:p>
            <a:r>
              <a:rPr lang="en-US" dirty="0" smtClean="0"/>
              <a:t>A.	France</a:t>
            </a:r>
          </a:p>
          <a:p>
            <a:pPr marL="0" indent="0">
              <a:buNone/>
            </a:pPr>
            <a:endParaRPr lang="en-US" dirty="0" smtClean="0"/>
          </a:p>
          <a:p>
            <a:r>
              <a:rPr lang="en-US" dirty="0" smtClean="0"/>
              <a:t>B.	Australia</a:t>
            </a:r>
          </a:p>
          <a:p>
            <a:pPr marL="0" indent="0">
              <a:buNone/>
            </a:pPr>
            <a:endParaRPr lang="en-US" dirty="0" smtClean="0"/>
          </a:p>
          <a:p>
            <a:r>
              <a:rPr lang="en-US" dirty="0" smtClean="0"/>
              <a:t>C.	Mexico</a:t>
            </a:r>
          </a:p>
          <a:p>
            <a:pPr marL="0" indent="0">
              <a:buNone/>
            </a:pPr>
            <a:endParaRPr lang="en-US" dirty="0" smtClean="0"/>
          </a:p>
          <a:p>
            <a:r>
              <a:rPr lang="en-US" dirty="0" smtClean="0"/>
              <a:t>D.	United Kingdom</a:t>
            </a:r>
          </a:p>
          <a:p>
            <a:pPr marL="0" indent="0">
              <a:buNone/>
            </a:pPr>
            <a:endParaRPr lang="en-US" dirty="0"/>
          </a:p>
        </p:txBody>
      </p:sp>
    </p:spTree>
    <p:extLst>
      <p:ext uri="{BB962C8B-B14F-4D97-AF65-F5344CB8AC3E}">
        <p14:creationId xmlns:p14="http://schemas.microsoft.com/office/powerpoint/2010/main" val="102455420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73653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Economics </a:t>
            </a:r>
            <a:endParaRPr lang="en-US" dirty="0"/>
          </a:p>
        </p:txBody>
      </p:sp>
      <p:sp>
        <p:nvSpPr>
          <p:cNvPr id="3" name="Content Placeholder 2"/>
          <p:cNvSpPr>
            <a:spLocks noGrp="1"/>
          </p:cNvSpPr>
          <p:nvPr>
            <p:ph idx="1"/>
          </p:nvPr>
        </p:nvSpPr>
        <p:spPr/>
        <p:txBody>
          <a:bodyPr/>
          <a:lstStyle/>
          <a:p>
            <a:pPr marL="0" indent="0">
              <a:buNone/>
            </a:pPr>
            <a:r>
              <a:rPr lang="en-US" b="1" dirty="0"/>
              <a:t>Command Economy</a:t>
            </a:r>
            <a:endParaRPr lang="en-US" dirty="0"/>
          </a:p>
          <a:p>
            <a:pPr lvl="0"/>
            <a:r>
              <a:rPr lang="en-US" dirty="0"/>
              <a:t>Central ownership of property/resources</a:t>
            </a:r>
          </a:p>
          <a:p>
            <a:pPr lvl="0"/>
            <a:r>
              <a:rPr lang="en-US" dirty="0"/>
              <a:t>Centrally planned economy</a:t>
            </a:r>
          </a:p>
          <a:p>
            <a:pPr lvl="0"/>
            <a:r>
              <a:rPr lang="en-US" dirty="0"/>
              <a:t>Lack of consumer choice</a:t>
            </a:r>
          </a:p>
          <a:p>
            <a:pPr lvl="0"/>
            <a:r>
              <a:rPr lang="en-US" b="1" dirty="0"/>
              <a:t>Examples:</a:t>
            </a:r>
            <a:r>
              <a:rPr lang="en-US" dirty="0"/>
              <a:t> China, Cuba, the former Soviet Union, the former East Germany</a:t>
            </a:r>
          </a:p>
          <a:p>
            <a:endParaRPr lang="en-US" dirty="0"/>
          </a:p>
        </p:txBody>
      </p:sp>
    </p:spTree>
    <p:extLst>
      <p:ext uri="{BB962C8B-B14F-4D97-AF65-F5344CB8AC3E}">
        <p14:creationId xmlns:p14="http://schemas.microsoft.com/office/powerpoint/2010/main" val="40656259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Economics</a:t>
            </a:r>
            <a:endParaRPr lang="en-US" dirty="0"/>
          </a:p>
        </p:txBody>
      </p:sp>
      <p:sp>
        <p:nvSpPr>
          <p:cNvPr id="3" name="Content Placeholder 2"/>
          <p:cNvSpPr>
            <a:spLocks noGrp="1"/>
          </p:cNvSpPr>
          <p:nvPr>
            <p:ph idx="1"/>
          </p:nvPr>
        </p:nvSpPr>
        <p:spPr/>
        <p:txBody>
          <a:bodyPr>
            <a:normAutofit fontScale="85000" lnSpcReduction="10000"/>
          </a:bodyPr>
          <a:lstStyle/>
          <a:p>
            <a:pPr marL="0" lvl="0" indent="0">
              <a:buNone/>
            </a:pPr>
            <a:r>
              <a:rPr lang="en-US" sz="3800" b="1" dirty="0" smtClean="0"/>
              <a:t>Mixed Economy</a:t>
            </a:r>
          </a:p>
          <a:p>
            <a:pPr lvl="0"/>
            <a:r>
              <a:rPr lang="en-US" dirty="0" smtClean="0"/>
              <a:t>Individuals </a:t>
            </a:r>
            <a:r>
              <a:rPr lang="en-US" dirty="0"/>
              <a:t>and businesses as decision makers for the private sector</a:t>
            </a:r>
          </a:p>
          <a:p>
            <a:pPr lvl="0"/>
            <a:r>
              <a:rPr lang="en-US" dirty="0"/>
              <a:t>Government as decision maker for the public sector</a:t>
            </a:r>
          </a:p>
          <a:p>
            <a:pPr lvl="0"/>
            <a:r>
              <a:rPr lang="en-US" dirty="0"/>
              <a:t>A greater government role than in a free market economy</a:t>
            </a:r>
          </a:p>
          <a:p>
            <a:pPr lvl="0"/>
            <a:r>
              <a:rPr lang="en-US" dirty="0"/>
              <a:t>Most common economic system today</a:t>
            </a:r>
          </a:p>
          <a:p>
            <a:pPr lvl="0"/>
            <a:r>
              <a:rPr lang="en-US" b="1" dirty="0"/>
              <a:t>Examples:</a:t>
            </a:r>
            <a:r>
              <a:rPr lang="en-US" dirty="0"/>
              <a:t> India, the United Kingdom, Germany, Russia, Canada, Brazil, Mexico, Australia, Egypt, Morocco, Nigeria, and South Africa </a:t>
            </a:r>
          </a:p>
          <a:p>
            <a:endParaRPr lang="en-US" dirty="0"/>
          </a:p>
        </p:txBody>
      </p:sp>
    </p:spTree>
    <p:extLst>
      <p:ext uri="{BB962C8B-B14F-4D97-AF65-F5344CB8AC3E}">
        <p14:creationId xmlns:p14="http://schemas.microsoft.com/office/powerpoint/2010/main" val="38341352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Economics</a:t>
            </a:r>
            <a:endParaRPr lang="en-US" dirty="0"/>
          </a:p>
        </p:txBody>
      </p:sp>
      <p:sp>
        <p:nvSpPr>
          <p:cNvPr id="3" name="Content Placeholder 2"/>
          <p:cNvSpPr>
            <a:spLocks noGrp="1"/>
          </p:cNvSpPr>
          <p:nvPr>
            <p:ph idx="1"/>
          </p:nvPr>
        </p:nvSpPr>
        <p:spPr/>
        <p:txBody>
          <a:bodyPr/>
          <a:lstStyle/>
          <a:p>
            <a:pPr marL="0" indent="0">
              <a:buNone/>
            </a:pPr>
            <a:r>
              <a:rPr lang="en-US" b="1" dirty="0"/>
              <a:t>Traditional Economy</a:t>
            </a:r>
            <a:endParaRPr lang="en-US" dirty="0"/>
          </a:p>
          <a:p>
            <a:pPr lvl="0"/>
            <a:r>
              <a:rPr lang="en-US" dirty="0"/>
              <a:t>Allocation of resources is based on rituals, habits, or customs</a:t>
            </a:r>
          </a:p>
          <a:p>
            <a:pPr lvl="0"/>
            <a:r>
              <a:rPr lang="en-US" dirty="0"/>
              <a:t>Roles are defined by family</a:t>
            </a:r>
          </a:p>
          <a:p>
            <a:pPr lvl="0"/>
            <a:r>
              <a:rPr lang="en-US" dirty="0"/>
              <a:t>People work together for the common good</a:t>
            </a:r>
          </a:p>
          <a:p>
            <a:pPr lvl="0"/>
            <a:r>
              <a:rPr lang="en-US" dirty="0"/>
              <a:t>Little individual choice</a:t>
            </a:r>
          </a:p>
          <a:p>
            <a:pPr lvl="0"/>
            <a:r>
              <a:rPr lang="en-US" b="1" dirty="0"/>
              <a:t>Examples:</a:t>
            </a:r>
            <a:r>
              <a:rPr lang="en-US" dirty="0"/>
              <a:t> Early Native Americans</a:t>
            </a:r>
          </a:p>
          <a:p>
            <a:endParaRPr lang="en-US" dirty="0"/>
          </a:p>
        </p:txBody>
      </p:sp>
    </p:spTree>
    <p:extLst>
      <p:ext uri="{BB962C8B-B14F-4D97-AF65-F5344CB8AC3E}">
        <p14:creationId xmlns:p14="http://schemas.microsoft.com/office/powerpoint/2010/main" val="39908797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1782</Words>
  <Application>Microsoft Office PowerPoint</Application>
  <PresentationFormat>On-screen Show (4:3)</PresentationFormat>
  <Paragraphs>408</Paragraphs>
  <Slides>66</Slides>
  <Notes>0</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Office Theme</vt:lpstr>
      <vt:lpstr>6th Grade CRCT</vt:lpstr>
      <vt:lpstr>Environment</vt:lpstr>
      <vt:lpstr>Question 1</vt:lpstr>
      <vt:lpstr>D</vt:lpstr>
      <vt:lpstr>Kinds of Economic Systems</vt:lpstr>
      <vt:lpstr>Economics</vt:lpstr>
      <vt:lpstr>Economics </vt:lpstr>
      <vt:lpstr>Economics</vt:lpstr>
      <vt:lpstr>Economics</vt:lpstr>
      <vt:lpstr>Economics</vt:lpstr>
      <vt:lpstr>Economic Concepts</vt:lpstr>
      <vt:lpstr>Currencies of the World</vt:lpstr>
      <vt:lpstr>Scarcity</vt:lpstr>
      <vt:lpstr>Resource Allocation</vt:lpstr>
      <vt:lpstr>Four Factors of Production</vt:lpstr>
      <vt:lpstr>Question 2</vt:lpstr>
      <vt:lpstr>C</vt:lpstr>
      <vt:lpstr>Question 3</vt:lpstr>
      <vt:lpstr>B</vt:lpstr>
      <vt:lpstr>Question 4</vt:lpstr>
      <vt:lpstr>D</vt:lpstr>
      <vt:lpstr>Government – Distribution of Power</vt:lpstr>
      <vt:lpstr>Citizen Participation</vt:lpstr>
      <vt:lpstr>Forms of Democracy</vt:lpstr>
      <vt:lpstr>Question  5</vt:lpstr>
      <vt:lpstr>C</vt:lpstr>
      <vt:lpstr>Question 6</vt:lpstr>
      <vt:lpstr>A</vt:lpstr>
      <vt:lpstr>Question 7</vt:lpstr>
      <vt:lpstr>C</vt:lpstr>
      <vt:lpstr>Question 8</vt:lpstr>
      <vt:lpstr>A</vt:lpstr>
      <vt:lpstr>Question 9</vt:lpstr>
      <vt:lpstr>C</vt:lpstr>
      <vt:lpstr>Question 10</vt:lpstr>
      <vt:lpstr>D</vt:lpstr>
      <vt:lpstr>Question 11</vt:lpstr>
      <vt:lpstr>D</vt:lpstr>
      <vt:lpstr>Question 12</vt:lpstr>
      <vt:lpstr>D</vt:lpstr>
      <vt:lpstr>Question 13</vt:lpstr>
      <vt:lpstr>D</vt:lpstr>
      <vt:lpstr>Question 14</vt:lpstr>
      <vt:lpstr>A</vt:lpstr>
      <vt:lpstr>Question 15</vt:lpstr>
      <vt:lpstr>C</vt:lpstr>
      <vt:lpstr>Question 16</vt:lpstr>
      <vt:lpstr>A</vt:lpstr>
      <vt:lpstr>Question 17</vt:lpstr>
      <vt:lpstr>A</vt:lpstr>
      <vt:lpstr>Question 18</vt:lpstr>
      <vt:lpstr>B</vt:lpstr>
      <vt:lpstr>Question 19</vt:lpstr>
      <vt:lpstr>B</vt:lpstr>
      <vt:lpstr>Question 20</vt:lpstr>
      <vt:lpstr>A</vt:lpstr>
      <vt:lpstr>Question 21</vt:lpstr>
      <vt:lpstr>C</vt:lpstr>
      <vt:lpstr>Question 22</vt:lpstr>
      <vt:lpstr>C</vt:lpstr>
      <vt:lpstr>Question 23</vt:lpstr>
      <vt:lpstr>B</vt:lpstr>
      <vt:lpstr>Question 24</vt:lpstr>
      <vt:lpstr>B</vt:lpstr>
      <vt:lpstr>Question 25</vt:lpstr>
      <vt:lpstr>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6th Grade S. Studies Review</dc:title>
  <dc:creator>vci</dc:creator>
  <cp:lastModifiedBy>Deck</cp:lastModifiedBy>
  <cp:revision>6</cp:revision>
  <cp:lastPrinted>2013-04-18T21:25:01Z</cp:lastPrinted>
  <dcterms:created xsi:type="dcterms:W3CDTF">2013-04-17T13:32:34Z</dcterms:created>
  <dcterms:modified xsi:type="dcterms:W3CDTF">2013-04-18T21:25:10Z</dcterms:modified>
</cp:coreProperties>
</file>